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5"/>
  </p:sldMasterIdLst>
  <p:notesMasterIdLst>
    <p:notesMasterId r:id="rId23"/>
  </p:notesMasterIdLst>
  <p:sldIdLst>
    <p:sldId id="256" r:id="rId6"/>
    <p:sldId id="258" r:id="rId7"/>
    <p:sldId id="260" r:id="rId8"/>
    <p:sldId id="315" r:id="rId9"/>
    <p:sldId id="317" r:id="rId10"/>
    <p:sldId id="316" r:id="rId11"/>
    <p:sldId id="321" r:id="rId12"/>
    <p:sldId id="311" r:id="rId13"/>
    <p:sldId id="325" r:id="rId14"/>
    <p:sldId id="312" r:id="rId15"/>
    <p:sldId id="319" r:id="rId16"/>
    <p:sldId id="318" r:id="rId17"/>
    <p:sldId id="322" r:id="rId18"/>
    <p:sldId id="323" r:id="rId19"/>
    <p:sldId id="324" r:id="rId20"/>
    <p:sldId id="282" r:id="rId21"/>
    <p:sldId id="314" r:id="rId2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8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5153"/>
    <a:srgbClr val="444856"/>
    <a:srgbClr val="94C1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29"/>
    <p:restoredTop sz="94688"/>
  </p:normalViewPr>
  <p:slideViewPr>
    <p:cSldViewPr snapToGrid="0">
      <p:cViewPr varScale="1">
        <p:scale>
          <a:sx n="210" d="100"/>
          <a:sy n="210" d="100"/>
        </p:scale>
        <p:origin x="176" y="816"/>
      </p:cViewPr>
      <p:guideLst>
        <p:guide orient="horz" pos="1185"/>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5E44BE-0EE7-F546-8F08-6A95DAB61AA5}" type="datetimeFigureOut">
              <a:rPr lang="fr-FR" smtClean="0"/>
              <a:t>25/06/2021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85F4C3-21A5-0D45-A9E8-D8E9465A54E5}" type="slidenum">
              <a:rPr lang="fr-FR" smtClean="0"/>
              <a:t>‹#›</a:t>
            </a:fld>
            <a:endParaRPr lang="fr-FR"/>
          </a:p>
        </p:txBody>
      </p:sp>
    </p:spTree>
    <p:extLst>
      <p:ext uri="{BB962C8B-B14F-4D97-AF65-F5344CB8AC3E}">
        <p14:creationId xmlns:p14="http://schemas.microsoft.com/office/powerpoint/2010/main" val="1603054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85F4C3-21A5-0D45-A9E8-D8E9465A54E5}" type="slidenum">
              <a:rPr lang="fr-FR" smtClean="0"/>
              <a:t>7</a:t>
            </a:fld>
            <a:endParaRPr lang="fr-FR"/>
          </a:p>
        </p:txBody>
      </p:sp>
    </p:spTree>
    <p:extLst>
      <p:ext uri="{BB962C8B-B14F-4D97-AF65-F5344CB8AC3E}">
        <p14:creationId xmlns:p14="http://schemas.microsoft.com/office/powerpoint/2010/main" val="775511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885F4C3-21A5-0D45-A9E8-D8E9465A54E5}" type="slidenum">
              <a:rPr lang="fr-FR" smtClean="0"/>
              <a:t>9</a:t>
            </a:fld>
            <a:endParaRPr lang="fr-FR"/>
          </a:p>
        </p:txBody>
      </p:sp>
    </p:spTree>
    <p:extLst>
      <p:ext uri="{BB962C8B-B14F-4D97-AF65-F5344CB8AC3E}">
        <p14:creationId xmlns:p14="http://schemas.microsoft.com/office/powerpoint/2010/main" val="4524976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_Dot+Circ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901877" y="1585826"/>
            <a:ext cx="4659681" cy="2387600"/>
          </a:xfrm>
        </p:spPr>
        <p:txBody>
          <a:bodyPr anchor="b">
            <a:normAutofit/>
          </a:bodyPr>
          <a:lstStyle>
            <a:lvl1pPr algn="l">
              <a:lnSpc>
                <a:spcPct val="80000"/>
              </a:lnSpc>
              <a:defRPr sz="4400"/>
            </a:lvl1pPr>
          </a:lstStyle>
          <a:p>
            <a:r>
              <a:rPr lang="en-CA" noProof="0"/>
              <a:t>Click to change title</a:t>
            </a:r>
          </a:p>
        </p:txBody>
      </p:sp>
      <p:sp>
        <p:nvSpPr>
          <p:cNvPr id="3" name="Sous-titre 2"/>
          <p:cNvSpPr>
            <a:spLocks noGrp="1"/>
          </p:cNvSpPr>
          <p:nvPr>
            <p:ph type="subTitle" idx="1" hasCustomPrompt="1"/>
          </p:nvPr>
        </p:nvSpPr>
        <p:spPr>
          <a:xfrm>
            <a:off x="901874" y="4065501"/>
            <a:ext cx="4659683" cy="982488"/>
          </a:xfrm>
        </p:spPr>
        <p:txBody>
          <a:bodyPr>
            <a:normAutofit/>
          </a:bodyPr>
          <a:lstStyle>
            <a:lvl1pPr marL="0" indent="0" algn="l">
              <a:buNone/>
              <a:defRPr sz="2000" i="1"/>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CA" noProof="0"/>
              <a:t>Click to change subtitle</a:t>
            </a:r>
          </a:p>
        </p:txBody>
      </p:sp>
      <p:pic>
        <p:nvPicPr>
          <p:cNvPr id="2050" name="Picture 2">
            <a:extLst>
              <a:ext uri="{FF2B5EF4-FFF2-40B4-BE49-F238E27FC236}">
                <a16:creationId xmlns:a16="http://schemas.microsoft.com/office/drawing/2014/main" id="{27238BA9-5C3B-4AC5-9E21-EAFDF9D18C3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901877" y="723901"/>
            <a:ext cx="2028825"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03680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ntent_Dot_Grey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_Dot_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ntent_Grey_Lines_Slogan+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Content_Grey_Lines_Slog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ontent_Grey_Line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Content_Grey_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Content_Grey_Slogan+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Content_Grey_Slog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ntent_Grey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
        <p:nvSpPr>
          <p:cNvPr id="4" name="Rectangle 3"/>
          <p:cNvSpPr/>
          <p:nvPr userDrawn="1"/>
        </p:nvSpPr>
        <p:spPr>
          <a:xfrm>
            <a:off x="484094" y="6526306"/>
            <a:ext cx="1792941" cy="331694"/>
          </a:xfrm>
          <a:prstGeom prst="rect">
            <a:avLst/>
          </a:prstGeom>
          <a:solidFill>
            <a:srgbClr val="5051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ntent_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_HalfText+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ctrTitle" hasCustomPrompt="1"/>
          </p:nvPr>
        </p:nvSpPr>
        <p:spPr>
          <a:xfrm>
            <a:off x="901875" y="1585826"/>
            <a:ext cx="4096011" cy="2387600"/>
          </a:xfrm>
        </p:spPr>
        <p:txBody>
          <a:bodyPr anchor="b">
            <a:normAutofit/>
          </a:bodyPr>
          <a:lstStyle>
            <a:lvl1pPr algn="l">
              <a:lnSpc>
                <a:spcPct val="80000"/>
              </a:lnSpc>
              <a:defRPr sz="4400"/>
            </a:lvl1pPr>
          </a:lstStyle>
          <a:p>
            <a:r>
              <a:rPr lang="en-CA" noProof="0"/>
              <a:t>Click to change title</a:t>
            </a:r>
          </a:p>
        </p:txBody>
      </p:sp>
      <p:sp>
        <p:nvSpPr>
          <p:cNvPr id="3" name="Sous-titre 2"/>
          <p:cNvSpPr>
            <a:spLocks noGrp="1"/>
          </p:cNvSpPr>
          <p:nvPr>
            <p:ph type="subTitle" idx="1" hasCustomPrompt="1"/>
          </p:nvPr>
        </p:nvSpPr>
        <p:spPr>
          <a:xfrm>
            <a:off x="901875" y="4065501"/>
            <a:ext cx="4096011" cy="982488"/>
          </a:xfrm>
        </p:spPr>
        <p:txBody>
          <a:bodyPr>
            <a:normAutofit/>
          </a:bodyPr>
          <a:lstStyle>
            <a:lvl1pPr marL="0" indent="0" algn="l">
              <a:buNone/>
              <a:defRPr sz="2000" i="1"/>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CA" noProof="0"/>
              <a:t>Click to change subtitle</a:t>
            </a:r>
          </a:p>
        </p:txBody>
      </p:sp>
      <p:pic>
        <p:nvPicPr>
          <p:cNvPr id="1026" name="Picture 2">
            <a:extLst>
              <a:ext uri="{FF2B5EF4-FFF2-40B4-BE49-F238E27FC236}">
                <a16:creationId xmlns:a16="http://schemas.microsoft.com/office/drawing/2014/main" id="{2F03C0E3-5727-43FC-B0D6-B58DBB6CFA01}"/>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293233" y="282927"/>
            <a:ext cx="2028825" cy="647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Dot_Green_Slogan+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5"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_Dot_Green_Slog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5"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ntent_Dot_Green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5"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_Dot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5"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Content_Green_Lines_Slogan+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ontent_Green_Lines_Slog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Content_Green_Line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Content_Green_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tear</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Content_Green_Slogan+Logo">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extLst>
      <p:ext uri="{BB962C8B-B14F-4D97-AF65-F5344CB8AC3E}">
        <p14:creationId xmlns:p14="http://schemas.microsoft.com/office/powerpoint/2010/main" val="126390544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Content_Green_Slog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Section_White_Lines">
    <p:bg>
      <p:bgPr>
        <a:solidFill>
          <a:schemeClr val="bg1"/>
        </a:solidFill>
        <a:effectLst/>
      </p:bgPr>
    </p:bg>
    <p:spTree>
      <p:nvGrpSpPr>
        <p:cNvPr id="1" name=""/>
        <p:cNvGrpSpPr/>
        <p:nvPr/>
      </p:nvGrpSpPr>
      <p:grpSpPr>
        <a:xfrm>
          <a:off x="0" y="0"/>
          <a:ext cx="0" cy="0"/>
          <a:chOff x="0" y="0"/>
          <a:chExt cx="0" cy="0"/>
        </a:xfrm>
      </p:grpSpPr>
      <p:pic>
        <p:nvPicPr>
          <p:cNvPr id="4" name="Image 3"/>
          <p:cNvPicPr>
            <a:picLocks noChangeAspect="1"/>
          </p:cNvPicPr>
          <p:nvPr userDrawn="1"/>
        </p:nvPicPr>
        <p:blipFill rotWithShape="1">
          <a:blip r:embed="rId2"/>
          <a:srcRect l="8294"/>
          <a:stretch/>
        </p:blipFill>
        <p:spPr>
          <a:xfrm>
            <a:off x="0" y="1"/>
            <a:ext cx="12229056" cy="6857998"/>
          </a:xfrm>
          <a:prstGeom prst="rect">
            <a:avLst/>
          </a:prstGeom>
        </p:spPr>
      </p:pic>
      <p:sp>
        <p:nvSpPr>
          <p:cNvPr id="2" name="Titre 1"/>
          <p:cNvSpPr>
            <a:spLocks noGrp="1"/>
          </p:cNvSpPr>
          <p:nvPr>
            <p:ph type="ctrTitle" hasCustomPrompt="1"/>
          </p:nvPr>
        </p:nvSpPr>
        <p:spPr>
          <a:xfrm>
            <a:off x="901877" y="1585826"/>
            <a:ext cx="4659681" cy="2387600"/>
          </a:xfrm>
        </p:spPr>
        <p:txBody>
          <a:bodyPr anchor="b">
            <a:normAutofit/>
          </a:bodyPr>
          <a:lstStyle>
            <a:lvl1pPr algn="l">
              <a:lnSpc>
                <a:spcPct val="80000"/>
              </a:lnSpc>
              <a:defRPr sz="4400"/>
            </a:lvl1pPr>
          </a:lstStyle>
          <a:p>
            <a:r>
              <a:rPr lang="en-CA" noProof="0"/>
              <a:t>Click to change title</a:t>
            </a:r>
          </a:p>
        </p:txBody>
      </p:sp>
      <p:sp>
        <p:nvSpPr>
          <p:cNvPr id="3" name="Sous-titre 2"/>
          <p:cNvSpPr>
            <a:spLocks noGrp="1"/>
          </p:cNvSpPr>
          <p:nvPr>
            <p:ph type="subTitle" idx="1" hasCustomPrompt="1"/>
          </p:nvPr>
        </p:nvSpPr>
        <p:spPr>
          <a:xfrm>
            <a:off x="901874" y="4065501"/>
            <a:ext cx="4659683" cy="982488"/>
          </a:xfrm>
        </p:spPr>
        <p:txBody>
          <a:bodyPr>
            <a:normAutofit/>
          </a:bodyPr>
          <a:lstStyle>
            <a:lvl1pPr marL="0" indent="0" algn="l">
              <a:buNone/>
              <a:defRPr sz="2000" i="1"/>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CA" noProof="0"/>
              <a:t>Click to change subtitle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Content_Green_Logo">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
        <p:nvSpPr>
          <p:cNvPr id="4" name="Rectangle 3"/>
          <p:cNvSpPr/>
          <p:nvPr userDrawn="1"/>
        </p:nvSpPr>
        <p:spPr>
          <a:xfrm>
            <a:off x="466165" y="6508376"/>
            <a:ext cx="1972235" cy="349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Content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clusion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2292265" y="578069"/>
            <a:ext cx="9061537" cy="1325563"/>
          </a:xfrm>
        </p:spPr>
        <p:txBody>
          <a:bodyPr>
            <a:normAutofit/>
          </a:bodyPr>
          <a:lstStyle>
            <a:lvl1pPr>
              <a:lnSpc>
                <a:spcPct val="80000"/>
              </a:lnSpc>
              <a:defRPr sz="4000">
                <a:solidFill>
                  <a:schemeClr val="bg1"/>
                </a:solidFill>
              </a:defRPr>
            </a:lvl1pPr>
          </a:lstStyle>
          <a:p>
            <a:r>
              <a:rPr lang="en-CA" noProof="0"/>
              <a:t>Click to change title</a:t>
            </a:r>
          </a:p>
        </p:txBody>
      </p:sp>
      <p:sp>
        <p:nvSpPr>
          <p:cNvPr id="5" name="Espace réservé du contenu 2"/>
          <p:cNvSpPr>
            <a:spLocks noGrp="1"/>
          </p:cNvSpPr>
          <p:nvPr>
            <p:ph idx="1" hasCustomPrompt="1"/>
          </p:nvPr>
        </p:nvSpPr>
        <p:spPr>
          <a:xfrm>
            <a:off x="2292265" y="2304789"/>
            <a:ext cx="9061537" cy="3582444"/>
          </a:xfrm>
        </p:spPr>
        <p:txBody>
          <a:bodyPr/>
          <a:lstStyle>
            <a:lvl1pPr>
              <a:defRPr>
                <a:solidFill>
                  <a:schemeClr val="bg1"/>
                </a:solidFill>
              </a:defRPr>
            </a:lvl1pPr>
            <a:lvl2pPr>
              <a:buClr>
                <a:srgbClr val="505153"/>
              </a:buClr>
              <a:defRPr>
                <a:solidFill>
                  <a:schemeClr val="bg1"/>
                </a:solidFill>
              </a:defRPr>
            </a:lvl2pPr>
            <a:lvl3pPr>
              <a:buClr>
                <a:srgbClr val="505153"/>
              </a:buClr>
              <a:defRPr>
                <a:solidFill>
                  <a:schemeClr val="bg1"/>
                </a:solidFill>
              </a:defRPr>
            </a:lvl3pPr>
            <a:lvl4pPr>
              <a:buClr>
                <a:srgbClr val="505153"/>
              </a:buClr>
              <a:defRPr>
                <a:solidFill>
                  <a:schemeClr val="bg1"/>
                </a:solidFill>
              </a:defRPr>
            </a:lvl4pPr>
            <a:lvl5pPr>
              <a:buClr>
                <a:srgbClr val="505153"/>
              </a:buClr>
              <a:defRPr>
                <a:solidFill>
                  <a:schemeClr val="bg1"/>
                </a:solidFill>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clusion_Gre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re 1"/>
          <p:cNvSpPr>
            <a:spLocks noGrp="1"/>
          </p:cNvSpPr>
          <p:nvPr>
            <p:ph type="title" hasCustomPrompt="1"/>
          </p:nvPr>
        </p:nvSpPr>
        <p:spPr>
          <a:xfrm>
            <a:off x="2292265" y="578069"/>
            <a:ext cx="9061537" cy="1325563"/>
          </a:xfrm>
        </p:spPr>
        <p:txBody>
          <a:bodyPr>
            <a:normAutofit/>
          </a:bodyPr>
          <a:lstStyle>
            <a:lvl1pPr>
              <a:lnSpc>
                <a:spcPct val="80000"/>
              </a:lnSpc>
              <a:defRPr sz="4000">
                <a:solidFill>
                  <a:schemeClr val="bg1"/>
                </a:solidFill>
              </a:defRPr>
            </a:lvl1pPr>
          </a:lstStyle>
          <a:p>
            <a:r>
              <a:rPr lang="en-CA" noProof="0"/>
              <a:t>Click to change title</a:t>
            </a:r>
          </a:p>
        </p:txBody>
      </p:sp>
      <p:sp>
        <p:nvSpPr>
          <p:cNvPr id="5" name="Espace réservé du contenu 2"/>
          <p:cNvSpPr>
            <a:spLocks noGrp="1"/>
          </p:cNvSpPr>
          <p:nvPr>
            <p:ph idx="1" hasCustomPrompt="1"/>
          </p:nvPr>
        </p:nvSpPr>
        <p:spPr>
          <a:xfrm>
            <a:off x="2292265" y="2304789"/>
            <a:ext cx="9061537" cy="358244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_Green_Lin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903600" y="1587600"/>
            <a:ext cx="4658400" cy="2386800"/>
          </a:xfrm>
        </p:spPr>
        <p:txBody>
          <a:bodyPr anchor="b">
            <a:normAutofit/>
          </a:bodyPr>
          <a:lstStyle>
            <a:lvl1pPr>
              <a:defRPr sz="4400">
                <a:solidFill>
                  <a:schemeClr val="bg1"/>
                </a:solidFill>
              </a:defRPr>
            </a:lvl1pPr>
          </a:lstStyle>
          <a:p>
            <a:r>
              <a:rPr lang="en-CA" noProof="0"/>
              <a:t>Click to change title</a:t>
            </a:r>
          </a:p>
        </p:txBody>
      </p:sp>
      <p:sp>
        <p:nvSpPr>
          <p:cNvPr id="3" name="Espace réservé du texte 2"/>
          <p:cNvSpPr>
            <a:spLocks noGrp="1"/>
          </p:cNvSpPr>
          <p:nvPr>
            <p:ph type="body" idx="1" hasCustomPrompt="1"/>
          </p:nvPr>
        </p:nvSpPr>
        <p:spPr>
          <a:xfrm>
            <a:off x="903600" y="4064400"/>
            <a:ext cx="4658400" cy="982800"/>
          </a:xfrm>
        </p:spPr>
        <p:txBody>
          <a:bodyPr>
            <a:normAutofit/>
          </a:bodyPr>
          <a:lstStyle>
            <a:lvl1pPr marL="0" indent="0">
              <a:buNone/>
              <a:defRPr sz="2000" i="1">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CA" noProof="0"/>
              <a:t>Click to change subtitle</a:t>
            </a:r>
          </a:p>
        </p:txBody>
      </p:sp>
    </p:spTree>
    <p:extLst>
      <p:ext uri="{BB962C8B-B14F-4D97-AF65-F5344CB8AC3E}">
        <p14:creationId xmlns:p14="http://schemas.microsoft.com/office/powerpoint/2010/main" val="16980784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_White_Squar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903600" y="1587600"/>
            <a:ext cx="4658400" cy="2386800"/>
          </a:xfrm>
        </p:spPr>
        <p:txBody>
          <a:bodyPr anchor="b">
            <a:normAutofit/>
          </a:bodyPr>
          <a:lstStyle>
            <a:lvl1pPr>
              <a:defRPr sz="4400">
                <a:solidFill>
                  <a:srgbClr val="444856"/>
                </a:solidFill>
              </a:defRPr>
            </a:lvl1pPr>
          </a:lstStyle>
          <a:p>
            <a:r>
              <a:rPr lang="en-CA" noProof="0"/>
              <a:t>Click to change title</a:t>
            </a:r>
          </a:p>
        </p:txBody>
      </p:sp>
      <p:sp>
        <p:nvSpPr>
          <p:cNvPr id="3" name="Espace réservé du texte 2"/>
          <p:cNvSpPr>
            <a:spLocks noGrp="1"/>
          </p:cNvSpPr>
          <p:nvPr>
            <p:ph type="body" idx="1" hasCustomPrompt="1"/>
          </p:nvPr>
        </p:nvSpPr>
        <p:spPr>
          <a:xfrm>
            <a:off x="903600" y="4064400"/>
            <a:ext cx="4658400" cy="982800"/>
          </a:xfrm>
        </p:spPr>
        <p:txBody>
          <a:bodyPr>
            <a:normAutofit/>
          </a:bodyPr>
          <a:lstStyle>
            <a:lvl1pPr marL="0" indent="0">
              <a:buNone/>
              <a:defRPr sz="2000" i="1">
                <a:solidFill>
                  <a:srgbClr val="444856"/>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CA" noProof="0"/>
              <a:t>Click to change subtitle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_Green_Squares_White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903600" y="1587600"/>
            <a:ext cx="4658400" cy="2386800"/>
          </a:xfrm>
        </p:spPr>
        <p:txBody>
          <a:bodyPr anchor="b">
            <a:normAutofit/>
          </a:bodyPr>
          <a:lstStyle>
            <a:lvl1pPr>
              <a:defRPr sz="4400">
                <a:solidFill>
                  <a:schemeClr val="bg1"/>
                </a:solidFill>
              </a:defRPr>
            </a:lvl1pPr>
          </a:lstStyle>
          <a:p>
            <a:r>
              <a:rPr lang="en-CA" noProof="0"/>
              <a:t>Click to change title</a:t>
            </a:r>
          </a:p>
        </p:txBody>
      </p:sp>
      <p:sp>
        <p:nvSpPr>
          <p:cNvPr id="3" name="Espace réservé du texte 2"/>
          <p:cNvSpPr>
            <a:spLocks noGrp="1"/>
          </p:cNvSpPr>
          <p:nvPr>
            <p:ph type="body" idx="1" hasCustomPrompt="1"/>
          </p:nvPr>
        </p:nvSpPr>
        <p:spPr>
          <a:xfrm>
            <a:off x="903600" y="4064400"/>
            <a:ext cx="4658400" cy="982800"/>
          </a:xfrm>
        </p:spPr>
        <p:txBody>
          <a:bodyPr>
            <a:normAutofit/>
          </a:bodyPr>
          <a:lstStyle>
            <a:lvl1pPr marL="0" indent="0">
              <a:buNone/>
              <a:defRPr sz="2000" i="1">
                <a:solidFill>
                  <a:schemeClr val="bg1"/>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CA" noProof="0"/>
              <a:t>Click to change subtitle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_Green_Squares_Grey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903600" y="1587600"/>
            <a:ext cx="4658400" cy="2386800"/>
          </a:xfrm>
        </p:spPr>
        <p:txBody>
          <a:bodyPr anchor="b">
            <a:normAutofit/>
          </a:bodyPr>
          <a:lstStyle>
            <a:lvl1pPr>
              <a:defRPr sz="4400">
                <a:solidFill>
                  <a:srgbClr val="444856"/>
                </a:solidFill>
              </a:defRPr>
            </a:lvl1pPr>
          </a:lstStyle>
          <a:p>
            <a:r>
              <a:rPr lang="en-CA" noProof="0"/>
              <a:t>Click to change title</a:t>
            </a:r>
          </a:p>
        </p:txBody>
      </p:sp>
      <p:sp>
        <p:nvSpPr>
          <p:cNvPr id="3" name="Espace réservé du texte 2"/>
          <p:cNvSpPr>
            <a:spLocks noGrp="1"/>
          </p:cNvSpPr>
          <p:nvPr>
            <p:ph type="body" idx="1" hasCustomPrompt="1"/>
          </p:nvPr>
        </p:nvSpPr>
        <p:spPr>
          <a:xfrm>
            <a:off x="903600" y="4064400"/>
            <a:ext cx="4658400" cy="982800"/>
          </a:xfrm>
        </p:spPr>
        <p:txBody>
          <a:bodyPr>
            <a:normAutofit/>
          </a:bodyPr>
          <a:lstStyle>
            <a:lvl1pPr marL="0" indent="0">
              <a:buNone/>
              <a:defRPr sz="2000" i="1">
                <a:solidFill>
                  <a:srgbClr val="444856"/>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CA" noProof="0"/>
              <a:t>Click to change subtitle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Content_Dot_Grey_Slogan+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Content_Dot_Grey_Sloga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2292265" y="578069"/>
            <a:ext cx="9061537" cy="1325563"/>
          </a:xfrm>
        </p:spPr>
        <p:txBody>
          <a:bodyPr>
            <a:normAutofit/>
          </a:bodyPr>
          <a:lstStyle>
            <a:lvl1pPr>
              <a:lnSpc>
                <a:spcPct val="80000"/>
              </a:lnSpc>
              <a:defRPr sz="4000"/>
            </a:lvl1pPr>
          </a:lstStyle>
          <a:p>
            <a:r>
              <a:rPr lang="en-CA" noProof="0"/>
              <a:t>Click to change title</a:t>
            </a:r>
          </a:p>
        </p:txBody>
      </p:sp>
      <p:sp>
        <p:nvSpPr>
          <p:cNvPr id="3" name="Espace réservé du contenu 2"/>
          <p:cNvSpPr>
            <a:spLocks noGrp="1"/>
          </p:cNvSpPr>
          <p:nvPr>
            <p:ph idx="1" hasCustomPrompt="1"/>
          </p:nvPr>
        </p:nvSpPr>
        <p:spPr>
          <a:xfrm>
            <a:off x="2292265" y="2304789"/>
            <a:ext cx="9061537" cy="3582444"/>
          </a:xfrm>
        </p:spPr>
        <p:txBody>
          <a:bodyPr/>
          <a:lstStyle>
            <a:lvl1pPr>
              <a:defRPr/>
            </a:lvl1pPr>
            <a:lvl2pPr>
              <a:defRPr/>
            </a:lvl2pPr>
            <a:lvl3pPr>
              <a:defRPr/>
            </a:lvl3pPr>
            <a:lvl4pPr>
              <a:defRPr/>
            </a:lvl4pPr>
            <a:lvl5pPr>
              <a:defRPr/>
            </a:lvl5p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jpe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5">
            <a:lum/>
          </a:blip>
          <a:srcRect/>
          <a:stretch>
            <a:fillRect/>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626301" y="365127"/>
            <a:ext cx="10727499" cy="1325563"/>
          </a:xfrm>
          <a:prstGeom prst="rect">
            <a:avLst/>
          </a:prstGeom>
        </p:spPr>
        <p:txBody>
          <a:bodyPr vert="horz" lIns="91440" tIns="45720" rIns="91440" bIns="45720" rtlCol="0" anchor="ctr">
            <a:normAutofit/>
          </a:bodyPr>
          <a:lstStyle/>
          <a:p>
            <a:r>
              <a:rPr lang="en-CA" noProof="0"/>
              <a:t>Click to change title</a:t>
            </a:r>
          </a:p>
        </p:txBody>
      </p:sp>
      <p:sp>
        <p:nvSpPr>
          <p:cNvPr id="3" name="Espace réservé du texte 2"/>
          <p:cNvSpPr>
            <a:spLocks noGrp="1"/>
          </p:cNvSpPr>
          <p:nvPr>
            <p:ph type="body" idx="1"/>
          </p:nvPr>
        </p:nvSpPr>
        <p:spPr>
          <a:xfrm>
            <a:off x="626301" y="2091847"/>
            <a:ext cx="10727499" cy="4085116"/>
          </a:xfrm>
          <a:prstGeom prst="rect">
            <a:avLst/>
          </a:prstGeom>
        </p:spPr>
        <p:txBody>
          <a:bodyPr vert="horz" lIns="91440" tIns="45720" rIns="91440" bIns="45720" rtlCol="0">
            <a:normAutofit/>
          </a:bodyPr>
          <a:lstStyle/>
          <a:p>
            <a:pPr lvl="0"/>
            <a:r>
              <a:rPr lang="en-CA" noProof="0"/>
              <a:t>Click to change text</a:t>
            </a:r>
          </a:p>
          <a:p>
            <a:pPr lvl="1"/>
            <a:r>
              <a:rPr lang="en-CA" noProof="0"/>
              <a:t>Second tier</a:t>
            </a:r>
          </a:p>
          <a:p>
            <a:pPr lvl="2"/>
            <a:r>
              <a:rPr lang="en-CA" noProof="0"/>
              <a:t>Third tier</a:t>
            </a:r>
          </a:p>
          <a:p>
            <a:pPr lvl="3"/>
            <a:r>
              <a:rPr lang="en-CA" noProof="0"/>
              <a:t>Fourth tier</a:t>
            </a:r>
          </a:p>
          <a:p>
            <a:pPr lvl="4"/>
            <a:r>
              <a:rPr lang="en-CA" noProof="0"/>
              <a:t>Fifth tier</a:t>
            </a:r>
          </a:p>
        </p:txBody>
      </p:sp>
    </p:spTree>
    <p:extLst>
      <p:ext uri="{BB962C8B-B14F-4D97-AF65-F5344CB8AC3E}">
        <p14:creationId xmlns:p14="http://schemas.microsoft.com/office/powerpoint/2010/main" val="1716334308"/>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9" r:id="rId3"/>
    <p:sldLayoutId id="2147483651" r:id="rId4"/>
    <p:sldLayoutId id="2147483667" r:id="rId5"/>
    <p:sldLayoutId id="2147483663" r:id="rId6"/>
    <p:sldLayoutId id="2147483668" r:id="rId7"/>
    <p:sldLayoutId id="2147483661" r:id="rId8"/>
    <p:sldLayoutId id="2147483664" r:id="rId9"/>
    <p:sldLayoutId id="2147483671" r:id="rId10"/>
    <p:sldLayoutId id="2147483670" r:id="rId11"/>
    <p:sldLayoutId id="2147483662" r:id="rId12"/>
    <p:sldLayoutId id="2147483666" r:id="rId13"/>
    <p:sldLayoutId id="2147483672" r:id="rId14"/>
    <p:sldLayoutId id="2147483673" r:id="rId15"/>
    <p:sldLayoutId id="2147483674" r:id="rId16"/>
    <p:sldLayoutId id="2147483675" r:id="rId17"/>
    <p:sldLayoutId id="2147483687" r:id="rId18"/>
    <p:sldLayoutId id="2147483676" r:id="rId19"/>
    <p:sldLayoutId id="2147483680" r:id="rId20"/>
    <p:sldLayoutId id="2147483681" r:id="rId21"/>
    <p:sldLayoutId id="2147483678" r:id="rId22"/>
    <p:sldLayoutId id="2147483679" r:id="rId23"/>
    <p:sldLayoutId id="2147483682" r:id="rId24"/>
    <p:sldLayoutId id="2147483685" r:id="rId25"/>
    <p:sldLayoutId id="2147483684" r:id="rId26"/>
    <p:sldLayoutId id="2147483683" r:id="rId27"/>
    <p:sldLayoutId id="2147483650" r:id="rId28"/>
    <p:sldLayoutId id="2147483665" r:id="rId29"/>
    <p:sldLayoutId id="2147483686" r:id="rId30"/>
    <p:sldLayoutId id="2147483677" r:id="rId31"/>
    <p:sldLayoutId id="2147483688" r:id="rId32"/>
    <p:sldLayoutId id="2147483689" r:id="rId33"/>
  </p:sldLayoutIdLst>
  <p:txStyles>
    <p:titleStyle>
      <a:lvl1pPr algn="l" defTabSz="914377" rtl="0" eaLnBrk="1" latinLnBrk="0" hangingPunct="1">
        <a:lnSpc>
          <a:spcPct val="80000"/>
        </a:lnSpc>
        <a:spcBef>
          <a:spcPct val="0"/>
        </a:spcBef>
        <a:buNone/>
        <a:defRPr sz="4000" b="1" kern="1200">
          <a:solidFill>
            <a:schemeClr val="tx1"/>
          </a:solidFill>
          <a:latin typeface="+mj-lt"/>
          <a:ea typeface="+mj-ea"/>
          <a:cs typeface="+mj-cs"/>
        </a:defRPr>
      </a:lvl1pPr>
    </p:titleStyle>
    <p:body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fr-FR"/>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3"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hyperlink" Target="https://github.com/ainielse/apex_dg_sample" TargetMode="Externa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8299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err="1"/>
              <a:t>apex_dg_data_gen</a:t>
            </a:r>
            <a:endParaRPr lang="en-CA" dirty="0"/>
          </a:p>
        </p:txBody>
      </p:sp>
      <p:sp>
        <p:nvSpPr>
          <p:cNvPr id="3" name="Espace réservé du contenu 2"/>
          <p:cNvSpPr>
            <a:spLocks noGrp="1"/>
          </p:cNvSpPr>
          <p:nvPr>
            <p:ph idx="1"/>
          </p:nvPr>
        </p:nvSpPr>
        <p:spPr>
          <a:xfrm>
            <a:off x="375449" y="1955967"/>
            <a:ext cx="10978353" cy="3931265"/>
          </a:xfrm>
        </p:spPr>
        <p:txBody>
          <a:bodyPr>
            <a:normAutofit/>
          </a:bodyPr>
          <a:lstStyle/>
          <a:p>
            <a:r>
              <a:rPr lang="en-CA" dirty="0"/>
              <a:t>Most Common Procedures</a:t>
            </a:r>
          </a:p>
          <a:p>
            <a:pPr lvl="1"/>
            <a:r>
              <a:rPr lang="en-CA" dirty="0" err="1"/>
              <a:t>add_blueprint</a:t>
            </a:r>
            <a:endParaRPr lang="en-CA" dirty="0"/>
          </a:p>
          <a:p>
            <a:pPr lvl="1"/>
            <a:r>
              <a:rPr lang="en-CA" dirty="0" err="1"/>
              <a:t>add_table</a:t>
            </a:r>
            <a:endParaRPr lang="en-CA" dirty="0"/>
          </a:p>
          <a:p>
            <a:pPr lvl="1"/>
            <a:r>
              <a:rPr lang="en-CA" dirty="0" err="1"/>
              <a:t>add_column</a:t>
            </a:r>
            <a:endParaRPr lang="en-CA" dirty="0"/>
          </a:p>
          <a:p>
            <a:pPr lvl="1"/>
            <a:r>
              <a:rPr lang="en-CA" dirty="0" err="1"/>
              <a:t>export_blueprint</a:t>
            </a:r>
            <a:endParaRPr lang="en-CA" dirty="0"/>
          </a:p>
          <a:p>
            <a:pPr lvl="2"/>
            <a:r>
              <a:rPr lang="en-CA" dirty="0"/>
              <a:t>Complete blueprint definition as JSON</a:t>
            </a:r>
          </a:p>
          <a:p>
            <a:pPr lvl="1"/>
            <a:r>
              <a:rPr lang="en-CA" dirty="0" err="1"/>
              <a:t>import_blueprint</a:t>
            </a:r>
            <a:endParaRPr lang="en-CA" dirty="0"/>
          </a:p>
          <a:p>
            <a:pPr lvl="2"/>
            <a:r>
              <a:rPr lang="en-CA" dirty="0"/>
              <a:t>Create a blueprint from a JSON definition (likely created by </a:t>
            </a:r>
            <a:r>
              <a:rPr lang="en-CA" dirty="0" err="1"/>
              <a:t>export_blueprint</a:t>
            </a:r>
            <a:r>
              <a:rPr lang="en-CA" dirty="0"/>
              <a:t>)</a:t>
            </a:r>
          </a:p>
          <a:p>
            <a:pPr lvl="1"/>
            <a:r>
              <a:rPr lang="en-CA" dirty="0" err="1"/>
              <a:t>add_blueprint_from_tables</a:t>
            </a:r>
            <a:endParaRPr lang="en-CA" dirty="0"/>
          </a:p>
          <a:p>
            <a:pPr lvl="2"/>
            <a:r>
              <a:rPr lang="en-CA" dirty="0"/>
              <a:t>The MVP (Most Valuable Procedure)</a:t>
            </a:r>
          </a:p>
          <a:p>
            <a:pPr lvl="1"/>
            <a:endParaRPr lang="en-CA" noProof="0" dirty="0"/>
          </a:p>
          <a:p>
            <a:endParaRPr lang="en-CA" noProof="0" dirty="0"/>
          </a:p>
        </p:txBody>
      </p:sp>
    </p:spTree>
    <p:extLst>
      <p:ext uri="{BB962C8B-B14F-4D97-AF65-F5344CB8AC3E}">
        <p14:creationId xmlns:p14="http://schemas.microsoft.com/office/powerpoint/2010/main" val="346497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err="1"/>
              <a:t>apex_dg_data_gen</a:t>
            </a:r>
            <a:endParaRPr lang="en-CA" dirty="0"/>
          </a:p>
        </p:txBody>
      </p:sp>
      <p:sp>
        <p:nvSpPr>
          <p:cNvPr id="3" name="Espace réservé du contenu 2"/>
          <p:cNvSpPr>
            <a:spLocks noGrp="1"/>
          </p:cNvSpPr>
          <p:nvPr>
            <p:ph idx="1"/>
          </p:nvPr>
        </p:nvSpPr>
        <p:spPr>
          <a:xfrm>
            <a:off x="375449" y="1955967"/>
            <a:ext cx="10978353" cy="3931265"/>
          </a:xfrm>
        </p:spPr>
        <p:txBody>
          <a:bodyPr>
            <a:normAutofit/>
          </a:bodyPr>
          <a:lstStyle/>
          <a:p>
            <a:r>
              <a:rPr lang="en-CA" dirty="0"/>
              <a:t>Less Common Procedures</a:t>
            </a:r>
          </a:p>
          <a:p>
            <a:pPr lvl="1"/>
            <a:r>
              <a:rPr lang="en-CA" dirty="0" err="1"/>
              <a:t>add_data_source</a:t>
            </a:r>
            <a:endParaRPr lang="en-CA" dirty="0"/>
          </a:p>
          <a:p>
            <a:pPr lvl="2"/>
            <a:r>
              <a:rPr lang="en-CA" dirty="0"/>
              <a:t>Allows you to retrieve data from your own tables or queries</a:t>
            </a:r>
          </a:p>
          <a:p>
            <a:pPr lvl="1"/>
            <a:r>
              <a:rPr lang="en-CA" dirty="0"/>
              <a:t>update_ …blueprint, </a:t>
            </a:r>
            <a:r>
              <a:rPr lang="en-CA" dirty="0" err="1"/>
              <a:t>data_source</a:t>
            </a:r>
            <a:r>
              <a:rPr lang="en-CA" dirty="0"/>
              <a:t>, table, column</a:t>
            </a:r>
          </a:p>
          <a:p>
            <a:pPr lvl="1"/>
            <a:r>
              <a:rPr lang="en-CA" dirty="0"/>
              <a:t>remove_ …blueprint, </a:t>
            </a:r>
            <a:r>
              <a:rPr lang="en-CA" dirty="0" err="1"/>
              <a:t>data_source</a:t>
            </a:r>
            <a:r>
              <a:rPr lang="en-CA" dirty="0"/>
              <a:t>, table, column </a:t>
            </a:r>
          </a:p>
          <a:p>
            <a:pPr lvl="1"/>
            <a:r>
              <a:rPr lang="en-CA" dirty="0" err="1"/>
              <a:t>resequence_blueprint</a:t>
            </a:r>
            <a:r>
              <a:rPr lang="en-CA" dirty="0"/>
              <a:t> </a:t>
            </a:r>
          </a:p>
          <a:p>
            <a:pPr lvl="1"/>
            <a:r>
              <a:rPr lang="en-CA" dirty="0" err="1"/>
              <a:t>generate_dataset_sql</a:t>
            </a:r>
            <a:endParaRPr lang="en-CA" dirty="0"/>
          </a:p>
          <a:p>
            <a:pPr lvl="2"/>
            <a:r>
              <a:rPr lang="en-CA" noProof="0" dirty="0"/>
              <a:t>A peek into the inter</a:t>
            </a:r>
            <a:r>
              <a:rPr lang="en-CA" dirty="0" err="1"/>
              <a:t>nal</a:t>
            </a:r>
            <a:r>
              <a:rPr lang="en-CA" dirty="0"/>
              <a:t> workings of APEX_DG</a:t>
            </a:r>
            <a:endParaRPr lang="en-CA" noProof="0" dirty="0"/>
          </a:p>
          <a:p>
            <a:endParaRPr lang="en-CA" noProof="0" dirty="0"/>
          </a:p>
        </p:txBody>
      </p:sp>
    </p:spTree>
    <p:extLst>
      <p:ext uri="{BB962C8B-B14F-4D97-AF65-F5344CB8AC3E}">
        <p14:creationId xmlns:p14="http://schemas.microsoft.com/office/powerpoint/2010/main" val="21417291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err="1"/>
              <a:t>apex_dg_output</a:t>
            </a:r>
            <a:endParaRPr lang="en-CA" dirty="0"/>
          </a:p>
        </p:txBody>
      </p:sp>
      <p:sp>
        <p:nvSpPr>
          <p:cNvPr id="3" name="Espace réservé du contenu 2"/>
          <p:cNvSpPr>
            <a:spLocks noGrp="1"/>
          </p:cNvSpPr>
          <p:nvPr>
            <p:ph idx="1"/>
          </p:nvPr>
        </p:nvSpPr>
        <p:spPr>
          <a:xfrm>
            <a:off x="375449" y="1955967"/>
            <a:ext cx="10978353" cy="3931265"/>
          </a:xfrm>
        </p:spPr>
        <p:txBody>
          <a:bodyPr>
            <a:normAutofit/>
          </a:bodyPr>
          <a:lstStyle/>
          <a:p>
            <a:r>
              <a:rPr lang="en-CA" dirty="0"/>
              <a:t>Most Common Procedures</a:t>
            </a:r>
          </a:p>
          <a:p>
            <a:pPr lvl="1"/>
            <a:r>
              <a:rPr lang="en-CA" dirty="0" err="1"/>
              <a:t>generate_data</a:t>
            </a:r>
            <a:endParaRPr lang="en-CA" dirty="0"/>
          </a:p>
          <a:p>
            <a:pPr lvl="2"/>
            <a:r>
              <a:rPr lang="en-CA" dirty="0"/>
              <a:t>Overloaded procedure</a:t>
            </a:r>
          </a:p>
          <a:p>
            <a:pPr lvl="2"/>
            <a:r>
              <a:rPr lang="en-CA" dirty="0"/>
              <a:t>Generates data based upon a blueprint definition</a:t>
            </a:r>
          </a:p>
          <a:p>
            <a:pPr lvl="3"/>
            <a:r>
              <a:rPr lang="en-CA" dirty="0"/>
              <a:t>Returns the data into a blob (output variable)</a:t>
            </a:r>
          </a:p>
          <a:p>
            <a:pPr lvl="3"/>
            <a:r>
              <a:rPr lang="en-CA" dirty="0"/>
              <a:t>OR writes the data directly into existing tables</a:t>
            </a:r>
          </a:p>
          <a:p>
            <a:r>
              <a:rPr lang="en-CA" dirty="0"/>
              <a:t>Less Common Procedure</a:t>
            </a:r>
          </a:p>
          <a:p>
            <a:pPr lvl="1"/>
            <a:r>
              <a:rPr lang="en-CA" dirty="0" err="1"/>
              <a:t>preview_blueprint</a:t>
            </a:r>
            <a:endParaRPr lang="en-CA" dirty="0"/>
          </a:p>
          <a:p>
            <a:pPr lvl="2"/>
            <a:r>
              <a:rPr lang="en-CA" dirty="0"/>
              <a:t>Requires an APEX Application Context</a:t>
            </a:r>
          </a:p>
          <a:p>
            <a:pPr lvl="2"/>
            <a:r>
              <a:rPr lang="en-CA" dirty="0"/>
              <a:t>Writes a few rows of sample data into APEX Collections</a:t>
            </a:r>
          </a:p>
          <a:p>
            <a:pPr lvl="1"/>
            <a:endParaRPr lang="en-CA" noProof="0" dirty="0"/>
          </a:p>
          <a:p>
            <a:endParaRPr lang="en-CA" noProof="0" dirty="0"/>
          </a:p>
        </p:txBody>
      </p:sp>
    </p:spTree>
    <p:extLst>
      <p:ext uri="{BB962C8B-B14F-4D97-AF65-F5344CB8AC3E}">
        <p14:creationId xmlns:p14="http://schemas.microsoft.com/office/powerpoint/2010/main" val="2807427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APEX_DG views</a:t>
            </a:r>
          </a:p>
        </p:txBody>
      </p:sp>
      <p:sp>
        <p:nvSpPr>
          <p:cNvPr id="3" name="Espace réservé du contenu 2"/>
          <p:cNvSpPr>
            <a:spLocks noGrp="1"/>
          </p:cNvSpPr>
          <p:nvPr>
            <p:ph idx="1"/>
          </p:nvPr>
        </p:nvSpPr>
        <p:spPr>
          <a:xfrm>
            <a:off x="90835" y="1962022"/>
            <a:ext cx="4899003" cy="4123885"/>
          </a:xfrm>
        </p:spPr>
        <p:txBody>
          <a:bodyPr>
            <a:normAutofit/>
          </a:bodyPr>
          <a:lstStyle/>
          <a:p>
            <a:pPr lvl="1"/>
            <a:r>
              <a:rPr lang="en-CA" dirty="0"/>
              <a:t>Blueprint definition views</a:t>
            </a:r>
          </a:p>
          <a:p>
            <a:pPr lvl="2"/>
            <a:r>
              <a:rPr lang="en-CA" dirty="0"/>
              <a:t>APEX_DG_BLUEPRINTS</a:t>
            </a:r>
          </a:p>
          <a:p>
            <a:pPr lvl="2"/>
            <a:r>
              <a:rPr lang="en-CA" dirty="0"/>
              <a:t>APEX_DG_BP_DATA_SOURCES</a:t>
            </a:r>
          </a:p>
          <a:p>
            <a:pPr lvl="2"/>
            <a:r>
              <a:rPr lang="en-CA" dirty="0"/>
              <a:t>APEX_DG_BP_TABLES</a:t>
            </a:r>
          </a:p>
          <a:p>
            <a:pPr lvl="2"/>
            <a:r>
              <a:rPr lang="en-CA" dirty="0"/>
              <a:t>APEX_DG_BP_TAB_COLUMNS</a:t>
            </a:r>
          </a:p>
          <a:p>
            <a:pPr lvl="1"/>
            <a:r>
              <a:rPr lang="en-CA" dirty="0"/>
              <a:t>Utility Views</a:t>
            </a:r>
          </a:p>
          <a:p>
            <a:pPr lvl="2"/>
            <a:r>
              <a:rPr lang="en-CA" dirty="0"/>
              <a:t>APEX_DG_BLUEPRINT_SAMPLES</a:t>
            </a:r>
          </a:p>
          <a:p>
            <a:pPr lvl="2"/>
            <a:r>
              <a:rPr lang="en-CA" dirty="0"/>
              <a:t>APEX_DG_BUILTINS</a:t>
            </a:r>
          </a:p>
          <a:p>
            <a:pPr lvl="2"/>
            <a:r>
              <a:rPr lang="en-CA" dirty="0"/>
              <a:t>APEX_META_TAB_COL_EXAMPLES</a:t>
            </a:r>
          </a:p>
          <a:p>
            <a:endParaRPr lang="en-CA" noProof="0" dirty="0"/>
          </a:p>
        </p:txBody>
      </p:sp>
      <p:sp>
        <p:nvSpPr>
          <p:cNvPr id="4" name="Espace réservé du contenu 2">
            <a:extLst>
              <a:ext uri="{FF2B5EF4-FFF2-40B4-BE49-F238E27FC236}">
                <a16:creationId xmlns:a16="http://schemas.microsoft.com/office/drawing/2014/main" id="{55379108-17AF-B244-AEEA-B9B95534F6D0}"/>
              </a:ext>
            </a:extLst>
          </p:cNvPr>
          <p:cNvSpPr txBox="1">
            <a:spLocks/>
          </p:cNvSpPr>
          <p:nvPr/>
        </p:nvSpPr>
        <p:spPr>
          <a:xfrm>
            <a:off x="5686236" y="1982353"/>
            <a:ext cx="5970850" cy="3931265"/>
          </a:xfrm>
          <a:prstGeom prst="rect">
            <a:avLst/>
          </a:prstGeom>
        </p:spPr>
        <p:txBody>
          <a:bodyPr vert="horz" lIns="91440" tIns="45720" rIns="91440" bIns="45720" rtlCol="0">
            <a:normAutofit fontScale="85000" lnSpcReduction="20000"/>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CA" dirty="0" err="1"/>
              <a:t>Builtin</a:t>
            </a:r>
            <a:r>
              <a:rPr lang="en-CA" dirty="0"/>
              <a:t> Data – used to create sample data</a:t>
            </a:r>
          </a:p>
          <a:p>
            <a:pPr lvl="2"/>
            <a:r>
              <a:rPr lang="en-CA" dirty="0"/>
              <a:t>APEX_DG_BUILTIN_</a:t>
            </a:r>
          </a:p>
          <a:p>
            <a:pPr lvl="3"/>
            <a:r>
              <a:rPr lang="en-CA" dirty="0"/>
              <a:t>2D_SHAPES</a:t>
            </a:r>
          </a:p>
          <a:p>
            <a:pPr lvl="3"/>
            <a:r>
              <a:rPr lang="en-CA" dirty="0"/>
              <a:t>3D_SHAPES</a:t>
            </a:r>
          </a:p>
          <a:p>
            <a:pPr lvl="3"/>
            <a:r>
              <a:rPr lang="en-CA" dirty="0"/>
              <a:t>AIRPORTS</a:t>
            </a:r>
          </a:p>
          <a:p>
            <a:pPr lvl="3"/>
            <a:r>
              <a:rPr lang="en-CA" dirty="0"/>
              <a:t>ANIMALS</a:t>
            </a:r>
          </a:p>
          <a:p>
            <a:pPr lvl="3"/>
            <a:r>
              <a:rPr lang="en-CA" dirty="0"/>
              <a:t>CARS</a:t>
            </a:r>
          </a:p>
          <a:p>
            <a:pPr lvl="3"/>
            <a:r>
              <a:rPr lang="en-CA" dirty="0"/>
              <a:t>COLORS</a:t>
            </a:r>
          </a:p>
          <a:p>
            <a:pPr lvl="3"/>
            <a:r>
              <a:rPr lang="en-CA" dirty="0"/>
              <a:t>… …</a:t>
            </a:r>
          </a:p>
          <a:p>
            <a:pPr lvl="3"/>
            <a:r>
              <a:rPr lang="en-CA" dirty="0"/>
              <a:t>ISLANDS</a:t>
            </a:r>
          </a:p>
          <a:p>
            <a:pPr lvl="3"/>
            <a:r>
              <a:rPr lang="en-CA" dirty="0"/>
              <a:t>LANGUAGES</a:t>
            </a:r>
          </a:p>
          <a:p>
            <a:pPr lvl="3"/>
            <a:r>
              <a:rPr lang="en-CA" dirty="0"/>
              <a:t>LATIN_TEXTS</a:t>
            </a:r>
          </a:p>
          <a:p>
            <a:pPr lvl="3"/>
            <a:r>
              <a:rPr lang="en-CA" dirty="0"/>
              <a:t>LOCATIONS</a:t>
            </a:r>
          </a:p>
          <a:p>
            <a:pPr lvl="3"/>
            <a:r>
              <a:rPr lang="en-CA" dirty="0"/>
              <a:t>… …</a:t>
            </a:r>
          </a:p>
          <a:p>
            <a:pPr lvl="3"/>
            <a:r>
              <a:rPr lang="en-CA" dirty="0"/>
              <a:t>PERSONS</a:t>
            </a:r>
          </a:p>
          <a:p>
            <a:pPr lvl="3"/>
            <a:r>
              <a:rPr lang="en-CA" dirty="0"/>
              <a:t>PETS</a:t>
            </a:r>
          </a:p>
          <a:p>
            <a:pPr lvl="3"/>
            <a:r>
              <a:rPr lang="en-CA" dirty="0"/>
              <a:t>… …</a:t>
            </a:r>
          </a:p>
          <a:p>
            <a:pPr lvl="3"/>
            <a:endParaRPr lang="en-CA" dirty="0"/>
          </a:p>
          <a:p>
            <a:pPr lvl="3"/>
            <a:endParaRPr lang="en-CA" dirty="0"/>
          </a:p>
          <a:p>
            <a:pPr lvl="3"/>
            <a:endParaRPr lang="en-CA" dirty="0"/>
          </a:p>
          <a:p>
            <a:endParaRPr lang="en-CA" dirty="0"/>
          </a:p>
        </p:txBody>
      </p:sp>
    </p:spTree>
    <p:extLst>
      <p:ext uri="{BB962C8B-B14F-4D97-AF65-F5344CB8AC3E}">
        <p14:creationId xmlns:p14="http://schemas.microsoft.com/office/powerpoint/2010/main" val="969619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Demo Demo Demo</a:t>
            </a:r>
          </a:p>
        </p:txBody>
      </p:sp>
      <p:sp>
        <p:nvSpPr>
          <p:cNvPr id="3" name="Espace réservé du contenu 2"/>
          <p:cNvSpPr>
            <a:spLocks noGrp="1"/>
          </p:cNvSpPr>
          <p:nvPr>
            <p:ph idx="1"/>
          </p:nvPr>
        </p:nvSpPr>
        <p:spPr>
          <a:xfrm>
            <a:off x="90835" y="1962022"/>
            <a:ext cx="4899003" cy="4123885"/>
          </a:xfrm>
        </p:spPr>
        <p:txBody>
          <a:bodyPr>
            <a:normAutofit lnSpcReduction="10000"/>
          </a:bodyPr>
          <a:lstStyle/>
          <a:p>
            <a:pPr lvl="1"/>
            <a:r>
              <a:rPr lang="en-CA" dirty="0"/>
              <a:t>Blueprint from example</a:t>
            </a:r>
          </a:p>
          <a:p>
            <a:pPr lvl="2"/>
            <a:r>
              <a:rPr lang="en-CA" dirty="0"/>
              <a:t>No Underlying Table</a:t>
            </a:r>
          </a:p>
          <a:p>
            <a:pPr lvl="2"/>
            <a:r>
              <a:rPr lang="en-CA" dirty="0"/>
              <a:t>Preview Data</a:t>
            </a:r>
          </a:p>
          <a:p>
            <a:pPr lvl="2"/>
            <a:r>
              <a:rPr lang="en-CA" dirty="0"/>
              <a:t>Generates Data</a:t>
            </a:r>
          </a:p>
          <a:p>
            <a:pPr lvl="2"/>
            <a:r>
              <a:rPr lang="en-CA" dirty="0"/>
              <a:t>Cannot use (FAST) INSERT INTO</a:t>
            </a:r>
          </a:p>
          <a:p>
            <a:pPr lvl="2"/>
            <a:r>
              <a:rPr lang="en-CA" dirty="0"/>
              <a:t>Easy to add additional columns</a:t>
            </a:r>
          </a:p>
          <a:p>
            <a:pPr lvl="2"/>
            <a:endParaRPr lang="en-CA" dirty="0"/>
          </a:p>
          <a:p>
            <a:pPr lvl="1"/>
            <a:r>
              <a:rPr lang="en-CA" dirty="0"/>
              <a:t>Blueprint from list of tables</a:t>
            </a:r>
          </a:p>
          <a:p>
            <a:pPr lvl="2"/>
            <a:r>
              <a:rPr lang="en-CA" dirty="0"/>
              <a:t>Super Easy</a:t>
            </a:r>
          </a:p>
          <a:p>
            <a:pPr lvl="2"/>
            <a:r>
              <a:rPr lang="en-CA" dirty="0"/>
              <a:t>Preview Data</a:t>
            </a:r>
          </a:p>
          <a:p>
            <a:pPr lvl="2"/>
            <a:r>
              <a:rPr lang="en-CA" dirty="0"/>
              <a:t>Generates Data</a:t>
            </a:r>
          </a:p>
          <a:p>
            <a:pPr lvl="2"/>
            <a:r>
              <a:rPr lang="en-CA" dirty="0"/>
              <a:t>Can use all output types</a:t>
            </a:r>
          </a:p>
          <a:p>
            <a:pPr lvl="2"/>
            <a:endParaRPr lang="en-CA" dirty="0"/>
          </a:p>
          <a:p>
            <a:pPr lvl="2"/>
            <a:endParaRPr lang="en-CA" dirty="0"/>
          </a:p>
          <a:p>
            <a:endParaRPr lang="en-CA" noProof="0" dirty="0"/>
          </a:p>
        </p:txBody>
      </p:sp>
      <p:sp>
        <p:nvSpPr>
          <p:cNvPr id="4" name="Espace réservé du contenu 2">
            <a:extLst>
              <a:ext uri="{FF2B5EF4-FFF2-40B4-BE49-F238E27FC236}">
                <a16:creationId xmlns:a16="http://schemas.microsoft.com/office/drawing/2014/main" id="{55379108-17AF-B244-AEEA-B9B95534F6D0}"/>
              </a:ext>
            </a:extLst>
          </p:cNvPr>
          <p:cNvSpPr txBox="1">
            <a:spLocks/>
          </p:cNvSpPr>
          <p:nvPr/>
        </p:nvSpPr>
        <p:spPr>
          <a:xfrm>
            <a:off x="5686236" y="1982353"/>
            <a:ext cx="5970850" cy="3931265"/>
          </a:xfrm>
          <a:prstGeom prst="rect">
            <a:avLst/>
          </a:prstGeom>
        </p:spPr>
        <p:txBody>
          <a:bodyPr vert="horz" lIns="91440" tIns="45720" rIns="91440" bIns="45720" rtlCol="0">
            <a:normAutofit/>
          </a:bodyPr>
          <a:lstStyle>
            <a:lvl1pPr marL="0" indent="0" algn="l" defTabSz="914377" rtl="0" eaLnBrk="1" latinLnBrk="0" hangingPunct="1">
              <a:lnSpc>
                <a:spcPct val="90000"/>
              </a:lnSpc>
              <a:spcBef>
                <a:spcPts val="1000"/>
              </a:spcBef>
              <a:buFontTx/>
              <a:buNone/>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Clr>
                <a:schemeClr val="accent1"/>
              </a:buClr>
              <a:buFont typeface="Wingdings" charset="2"/>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Clr>
                <a:schemeClr val="accent1"/>
              </a:buClr>
              <a:buFont typeface="Wingdings" charset="2"/>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Clr>
                <a:schemeClr val="accent1"/>
              </a:buClr>
              <a:buFont typeface="Wingdings" charset="2"/>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r>
              <a:rPr lang="en-CA" dirty="0"/>
              <a:t>Using PL/SQL</a:t>
            </a:r>
          </a:p>
          <a:p>
            <a:pPr lvl="2"/>
            <a:r>
              <a:rPr lang="en-CA" dirty="0"/>
              <a:t>Must set </a:t>
            </a:r>
            <a:r>
              <a:rPr lang="en-CA" dirty="0" err="1"/>
              <a:t>security_group_id</a:t>
            </a:r>
            <a:endParaRPr lang="en-CA" dirty="0"/>
          </a:p>
          <a:p>
            <a:pPr lvl="2"/>
            <a:r>
              <a:rPr lang="en-CA" dirty="0" err="1"/>
              <a:t>add_blueprint</a:t>
            </a:r>
            <a:endParaRPr lang="en-CA" dirty="0"/>
          </a:p>
          <a:p>
            <a:pPr lvl="2"/>
            <a:r>
              <a:rPr lang="en-CA" dirty="0" err="1"/>
              <a:t>add_table</a:t>
            </a:r>
            <a:endParaRPr lang="en-CA" dirty="0"/>
          </a:p>
          <a:p>
            <a:pPr lvl="2"/>
            <a:r>
              <a:rPr lang="en-CA" dirty="0" err="1"/>
              <a:t>add_column</a:t>
            </a:r>
            <a:endParaRPr lang="en-CA" dirty="0"/>
          </a:p>
          <a:p>
            <a:pPr lvl="2"/>
            <a:r>
              <a:rPr lang="en-CA" dirty="0" err="1"/>
              <a:t>generate_data</a:t>
            </a:r>
            <a:endParaRPr lang="en-CA" dirty="0"/>
          </a:p>
          <a:p>
            <a:pPr lvl="2"/>
            <a:r>
              <a:rPr lang="en-CA" dirty="0" err="1"/>
              <a:t>preview_blueprint</a:t>
            </a:r>
            <a:r>
              <a:rPr lang="en-CA" dirty="0"/>
              <a:t> requires APEX application context</a:t>
            </a:r>
          </a:p>
          <a:p>
            <a:pPr marL="914377" lvl="2" indent="0">
              <a:buNone/>
            </a:pPr>
            <a:endParaRPr lang="en-CA" dirty="0"/>
          </a:p>
          <a:p>
            <a:pPr lvl="1"/>
            <a:endParaRPr lang="en-CA" dirty="0"/>
          </a:p>
          <a:p>
            <a:pPr lvl="3"/>
            <a:endParaRPr lang="en-CA" dirty="0"/>
          </a:p>
          <a:p>
            <a:pPr lvl="3"/>
            <a:endParaRPr lang="en-CA" dirty="0"/>
          </a:p>
          <a:p>
            <a:pPr lvl="3"/>
            <a:endParaRPr lang="en-CA" dirty="0"/>
          </a:p>
          <a:p>
            <a:endParaRPr lang="en-CA" dirty="0"/>
          </a:p>
        </p:txBody>
      </p:sp>
    </p:spTree>
    <p:extLst>
      <p:ext uri="{BB962C8B-B14F-4D97-AF65-F5344CB8AC3E}">
        <p14:creationId xmlns:p14="http://schemas.microsoft.com/office/powerpoint/2010/main" val="38688196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Sample Application</a:t>
            </a:r>
          </a:p>
        </p:txBody>
      </p:sp>
      <p:sp>
        <p:nvSpPr>
          <p:cNvPr id="3" name="Espace réservé du contenu 2"/>
          <p:cNvSpPr>
            <a:spLocks noGrp="1"/>
          </p:cNvSpPr>
          <p:nvPr>
            <p:ph idx="1"/>
          </p:nvPr>
        </p:nvSpPr>
        <p:spPr>
          <a:xfrm>
            <a:off x="375449" y="2198193"/>
            <a:ext cx="10978353" cy="3689039"/>
          </a:xfrm>
        </p:spPr>
        <p:txBody>
          <a:bodyPr>
            <a:normAutofit/>
          </a:bodyPr>
          <a:lstStyle/>
          <a:p>
            <a:pPr lvl="1"/>
            <a:r>
              <a:rPr lang="en-CA" dirty="0">
                <a:hlinkClick r:id="rId2"/>
              </a:rPr>
              <a:t>https://github.com/ainielse/apex_dg_sample</a:t>
            </a:r>
            <a:endParaRPr lang="en-CA" dirty="0"/>
          </a:p>
          <a:p>
            <a:pPr lvl="2"/>
            <a:r>
              <a:rPr lang="en-CA" noProof="0" dirty="0"/>
              <a:t>Sample Application</a:t>
            </a:r>
          </a:p>
          <a:p>
            <a:pPr lvl="2"/>
            <a:r>
              <a:rPr lang="en-CA" dirty="0"/>
              <a:t>Sample Blueprints</a:t>
            </a:r>
            <a:endParaRPr lang="en-CA" noProof="0" dirty="0"/>
          </a:p>
        </p:txBody>
      </p:sp>
    </p:spTree>
    <p:extLst>
      <p:ext uri="{BB962C8B-B14F-4D97-AF65-F5344CB8AC3E}">
        <p14:creationId xmlns:p14="http://schemas.microsoft.com/office/powerpoint/2010/main" val="373867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623889" y="1427817"/>
            <a:ext cx="4659681" cy="2387600"/>
          </a:xfrm>
        </p:spPr>
        <p:txBody>
          <a:bodyPr anchor="t"/>
          <a:lstStyle/>
          <a:p>
            <a:r>
              <a:rPr lang="en-CA" noProof="0"/>
              <a:t>Thank you!</a:t>
            </a:r>
          </a:p>
        </p:txBody>
      </p:sp>
      <p:sp>
        <p:nvSpPr>
          <p:cNvPr id="3" name="Espace réservé du texte 2"/>
          <p:cNvSpPr>
            <a:spLocks noGrp="1"/>
          </p:cNvSpPr>
          <p:nvPr>
            <p:ph type="subTitle" idx="1"/>
          </p:nvPr>
        </p:nvSpPr>
        <p:spPr>
          <a:xfrm>
            <a:off x="623889" y="2221813"/>
            <a:ext cx="7871183" cy="982488"/>
          </a:xfrm>
        </p:spPr>
        <p:txBody>
          <a:bodyPr>
            <a:noAutofit/>
          </a:bodyPr>
          <a:lstStyle/>
          <a:p>
            <a:r>
              <a:rPr lang="en-CA" sz="3600"/>
              <a:t>“</a:t>
            </a:r>
            <a:r>
              <a:rPr lang="en-CA" sz="3600" noProof="0"/>
              <a:t>Business needs change. </a:t>
            </a:r>
            <a:br>
              <a:rPr lang="en-CA" sz="3600" noProof="0"/>
            </a:br>
            <a:r>
              <a:rPr lang="en-CA" sz="3600" noProof="0"/>
              <a:t>Make sure your applications keep pace.</a:t>
            </a:r>
            <a:r>
              <a:rPr lang="en-CA" sz="3600"/>
              <a:t>”</a:t>
            </a:r>
            <a:endParaRPr lang="en-CA" sz="3600" noProof="0"/>
          </a:p>
        </p:txBody>
      </p:sp>
      <p:sp>
        <p:nvSpPr>
          <p:cNvPr id="4" name="Espace réservé du texte 2"/>
          <p:cNvSpPr txBox="1">
            <a:spLocks/>
          </p:cNvSpPr>
          <p:nvPr/>
        </p:nvSpPr>
        <p:spPr>
          <a:xfrm>
            <a:off x="623889" y="4598506"/>
            <a:ext cx="4925143" cy="180899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Tx/>
              <a:buNone/>
              <a:defRPr sz="2000" kern="1200">
                <a:solidFill>
                  <a:schemeClr val="bg1"/>
                </a:solidFill>
                <a:latin typeface="+mn-lt"/>
                <a:ea typeface="+mn-ea"/>
                <a:cs typeface="+mn-cs"/>
              </a:defRPr>
            </a:lvl1pPr>
            <a:lvl2pPr marL="457200" indent="0" algn="l" defTabSz="914400" rtl="0" eaLnBrk="1" latinLnBrk="0" hangingPunct="1">
              <a:lnSpc>
                <a:spcPct val="90000"/>
              </a:lnSpc>
              <a:spcBef>
                <a:spcPts val="500"/>
              </a:spcBef>
              <a:buClr>
                <a:schemeClr val="accent1"/>
              </a:buClr>
              <a:buFont typeface="Wingdings" charset="2"/>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Clr>
                <a:schemeClr val="accent1"/>
              </a:buClr>
              <a:buFont typeface="Wingdings" charset="2"/>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Clr>
                <a:schemeClr val="accent1"/>
              </a:buClr>
              <a:buFont typeface="Wingdings" charset="2"/>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Clr>
                <a:schemeClr val="accent1"/>
              </a:buClr>
              <a:buFont typeface="Wingdings" charset="2"/>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nSpc>
                <a:spcPts val="3200"/>
              </a:lnSpc>
            </a:pPr>
            <a:r>
              <a:rPr lang="en-CA" sz="2800">
                <a:solidFill>
                  <a:srgbClr val="444856"/>
                </a:solidFill>
              </a:rPr>
              <a:t>Insum.ca</a:t>
            </a:r>
            <a:br>
              <a:rPr lang="en-CA" sz="2800">
                <a:solidFill>
                  <a:srgbClr val="444856"/>
                </a:solidFill>
              </a:rPr>
            </a:br>
            <a:r>
              <a:rPr lang="en-CA" sz="2800">
                <a:solidFill>
                  <a:srgbClr val="444856"/>
                </a:solidFill>
              </a:rPr>
              <a:t>info@insum.ca </a:t>
            </a:r>
            <a:br>
              <a:rPr lang="en-CA" sz="2800">
                <a:solidFill>
                  <a:srgbClr val="444856"/>
                </a:solidFill>
              </a:rPr>
            </a:br>
            <a:r>
              <a:rPr lang="en-CA" sz="2800">
                <a:solidFill>
                  <a:srgbClr val="444856"/>
                </a:solidFill>
              </a:rPr>
              <a:t>514.387.1670</a:t>
            </a:r>
            <a:br>
              <a:rPr lang="en-CA" sz="2800">
                <a:solidFill>
                  <a:srgbClr val="444856"/>
                </a:solidFill>
              </a:rPr>
            </a:br>
            <a:r>
              <a:rPr lang="en-CA" sz="2800">
                <a:solidFill>
                  <a:srgbClr val="444856"/>
                </a:solidFill>
              </a:rPr>
              <a:t>1.866.887.1670</a:t>
            </a:r>
          </a:p>
        </p:txBody>
      </p:sp>
      <p:cxnSp>
        <p:nvCxnSpPr>
          <p:cNvPr id="6" name="Connecteur droit 5"/>
          <p:cNvCxnSpPr/>
          <p:nvPr/>
        </p:nvCxnSpPr>
        <p:spPr>
          <a:xfrm>
            <a:off x="729905" y="4479235"/>
            <a:ext cx="158922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3946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56829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en-CA" noProof="0" dirty="0"/>
              <a:t>APEX Data Generator Preview</a:t>
            </a:r>
          </a:p>
        </p:txBody>
      </p:sp>
      <p:sp>
        <p:nvSpPr>
          <p:cNvPr id="3" name="Sous-titre 2"/>
          <p:cNvSpPr>
            <a:spLocks noGrp="1"/>
          </p:cNvSpPr>
          <p:nvPr>
            <p:ph type="subTitle" idx="1"/>
          </p:nvPr>
        </p:nvSpPr>
        <p:spPr/>
        <p:txBody>
          <a:bodyPr/>
          <a:lstStyle/>
          <a:p>
            <a:r>
              <a:rPr lang="en-CA" dirty="0"/>
              <a:t>Anton Nielsen</a:t>
            </a:r>
          </a:p>
        </p:txBody>
      </p:sp>
    </p:spTree>
    <p:extLst>
      <p:ext uri="{BB962C8B-B14F-4D97-AF65-F5344CB8AC3E}">
        <p14:creationId xmlns:p14="http://schemas.microsoft.com/office/powerpoint/2010/main" val="181560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Safe Harbor</a:t>
            </a:r>
            <a:endParaRPr lang="en-CA" noProof="0" dirty="0"/>
          </a:p>
        </p:txBody>
      </p:sp>
      <p:sp>
        <p:nvSpPr>
          <p:cNvPr id="3" name="Espace réservé du contenu 2"/>
          <p:cNvSpPr>
            <a:spLocks noGrp="1"/>
          </p:cNvSpPr>
          <p:nvPr>
            <p:ph idx="1"/>
          </p:nvPr>
        </p:nvSpPr>
        <p:spPr/>
        <p:txBody>
          <a:bodyPr>
            <a:normAutofit/>
          </a:bodyPr>
          <a:lstStyle/>
          <a:p>
            <a:r>
              <a:rPr lang="en-CA" noProof="0" dirty="0"/>
              <a:t>Everything I say is my own opinion—it does not represent a commitment by anyone.</a:t>
            </a:r>
          </a:p>
          <a:p>
            <a:pPr lvl="1"/>
            <a:r>
              <a:rPr lang="en-CA" noProof="0" dirty="0"/>
              <a:t>I’m not representing </a:t>
            </a:r>
            <a:r>
              <a:rPr lang="en-CA" noProof="0" dirty="0" err="1"/>
              <a:t>Insum</a:t>
            </a:r>
            <a:r>
              <a:rPr lang="en-CA" noProof="0" dirty="0"/>
              <a:t> (despite the slide background).</a:t>
            </a:r>
          </a:p>
          <a:p>
            <a:pPr lvl="1"/>
            <a:r>
              <a:rPr lang="en-CA" noProof="0" dirty="0"/>
              <a:t>I’m not representing Oracle.</a:t>
            </a:r>
          </a:p>
          <a:p>
            <a:pPr lvl="1"/>
            <a:endParaRPr lang="en-CA" dirty="0"/>
          </a:p>
          <a:p>
            <a:pPr lvl="1"/>
            <a:r>
              <a:rPr lang="en-CA" dirty="0"/>
              <a:t>Use at your own risk.</a:t>
            </a:r>
            <a:endParaRPr lang="en-CA" noProof="0" dirty="0"/>
          </a:p>
          <a:p>
            <a:endParaRPr lang="en-CA" noProof="0" dirty="0"/>
          </a:p>
        </p:txBody>
      </p:sp>
    </p:spTree>
    <p:extLst>
      <p:ext uri="{BB962C8B-B14F-4D97-AF65-F5344CB8AC3E}">
        <p14:creationId xmlns:p14="http://schemas.microsoft.com/office/powerpoint/2010/main" val="696937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19471" y="578069"/>
            <a:ext cx="9234332" cy="1325563"/>
          </a:xfrm>
        </p:spPr>
        <p:txBody>
          <a:bodyPr/>
          <a:lstStyle/>
          <a:p>
            <a:r>
              <a:rPr lang="en-CA" noProof="0" dirty="0"/>
              <a:t>Overview</a:t>
            </a:r>
          </a:p>
        </p:txBody>
      </p:sp>
      <p:sp>
        <p:nvSpPr>
          <p:cNvPr id="3" name="Espace réservé du contenu 2"/>
          <p:cNvSpPr>
            <a:spLocks noGrp="1"/>
          </p:cNvSpPr>
          <p:nvPr>
            <p:ph idx="1"/>
          </p:nvPr>
        </p:nvSpPr>
        <p:spPr>
          <a:xfrm>
            <a:off x="1380683" y="1903632"/>
            <a:ext cx="9973119" cy="3983601"/>
          </a:xfrm>
        </p:spPr>
        <p:txBody>
          <a:bodyPr>
            <a:normAutofit/>
          </a:bodyPr>
          <a:lstStyle/>
          <a:p>
            <a:pPr lvl="1"/>
            <a:r>
              <a:rPr lang="en-CA" noProof="0" dirty="0"/>
              <a:t>What is APEX Data Generation?</a:t>
            </a:r>
          </a:p>
          <a:p>
            <a:pPr lvl="1"/>
            <a:r>
              <a:rPr lang="en-CA" dirty="0"/>
              <a:t>What is required to use it?</a:t>
            </a:r>
            <a:endParaRPr lang="en-CA" noProof="0" dirty="0"/>
          </a:p>
          <a:p>
            <a:pPr lvl="1"/>
            <a:r>
              <a:rPr lang="en-CA" noProof="0" dirty="0"/>
              <a:t>Overview of APEX_DG APIs</a:t>
            </a:r>
          </a:p>
          <a:p>
            <a:pPr lvl="1"/>
            <a:r>
              <a:rPr lang="en-CA" dirty="0"/>
              <a:t>Overview of APEX_DG Views</a:t>
            </a:r>
          </a:p>
          <a:p>
            <a:pPr lvl="1"/>
            <a:r>
              <a:rPr lang="en-CA" noProof="0" dirty="0"/>
              <a:t>Demo, Demo</a:t>
            </a:r>
            <a:r>
              <a:rPr lang="en-CA" dirty="0"/>
              <a:t>, Demo</a:t>
            </a:r>
            <a:endParaRPr lang="en-CA" noProof="0" dirty="0"/>
          </a:p>
          <a:p>
            <a:pPr lvl="2"/>
            <a:endParaRPr lang="en-CA" noProof="0" dirty="0"/>
          </a:p>
          <a:p>
            <a:endParaRPr lang="en-CA" noProof="0" dirty="0"/>
          </a:p>
        </p:txBody>
      </p:sp>
    </p:spTree>
    <p:extLst>
      <p:ext uri="{BB962C8B-B14F-4D97-AF65-F5344CB8AC3E}">
        <p14:creationId xmlns:p14="http://schemas.microsoft.com/office/powerpoint/2010/main" val="3005729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19471" y="578069"/>
            <a:ext cx="9234332" cy="1325563"/>
          </a:xfrm>
        </p:spPr>
        <p:txBody>
          <a:bodyPr/>
          <a:lstStyle/>
          <a:p>
            <a:r>
              <a:rPr lang="en-CA" dirty="0"/>
              <a:t>APEX Data Generation (APEX_DG) Preview</a:t>
            </a:r>
            <a:endParaRPr lang="en-CA" noProof="0" dirty="0"/>
          </a:p>
        </p:txBody>
      </p:sp>
      <p:sp>
        <p:nvSpPr>
          <p:cNvPr id="3" name="Espace réservé du contenu 2"/>
          <p:cNvSpPr>
            <a:spLocks noGrp="1"/>
          </p:cNvSpPr>
          <p:nvPr>
            <p:ph idx="1"/>
          </p:nvPr>
        </p:nvSpPr>
        <p:spPr>
          <a:xfrm>
            <a:off x="1380683" y="1903632"/>
            <a:ext cx="9973119" cy="3983601"/>
          </a:xfrm>
        </p:spPr>
        <p:txBody>
          <a:bodyPr>
            <a:normAutofit/>
          </a:bodyPr>
          <a:lstStyle/>
          <a:p>
            <a:pPr lvl="1"/>
            <a:r>
              <a:rPr lang="en-CA" noProof="0" dirty="0"/>
              <a:t>Define the data you want</a:t>
            </a:r>
          </a:p>
          <a:p>
            <a:pPr lvl="2"/>
            <a:r>
              <a:rPr lang="en-CA" dirty="0"/>
              <a:t>“Tables”</a:t>
            </a:r>
          </a:p>
          <a:p>
            <a:pPr lvl="3"/>
            <a:r>
              <a:rPr lang="en-CA" noProof="0" dirty="0"/>
              <a:t>“</a:t>
            </a:r>
            <a:r>
              <a:rPr lang="en-CA" noProof="0" dirty="0" err="1"/>
              <a:t>Colu</a:t>
            </a:r>
            <a:r>
              <a:rPr lang="en-CA" dirty="0" err="1"/>
              <a:t>mns</a:t>
            </a:r>
            <a:r>
              <a:rPr lang="en-CA" dirty="0"/>
              <a:t>”</a:t>
            </a:r>
            <a:endParaRPr lang="en-CA" noProof="0" dirty="0"/>
          </a:p>
          <a:p>
            <a:pPr lvl="1"/>
            <a:r>
              <a:rPr lang="en-CA" noProof="0" dirty="0"/>
              <a:t>Output it in the format you want</a:t>
            </a:r>
          </a:p>
          <a:p>
            <a:pPr lvl="2"/>
            <a:r>
              <a:rPr lang="en-CA" dirty="0"/>
              <a:t>CSV</a:t>
            </a:r>
          </a:p>
          <a:p>
            <a:pPr lvl="2"/>
            <a:r>
              <a:rPr lang="en-CA" dirty="0"/>
              <a:t>JSON</a:t>
            </a:r>
          </a:p>
          <a:p>
            <a:pPr lvl="2"/>
            <a:r>
              <a:rPr lang="en-CA" dirty="0"/>
              <a:t>Script Containing SQL Insert Statements</a:t>
            </a:r>
          </a:p>
          <a:p>
            <a:pPr lvl="2"/>
            <a:r>
              <a:rPr lang="en-CA" dirty="0"/>
              <a:t>Direct write into existing tables</a:t>
            </a:r>
          </a:p>
          <a:p>
            <a:pPr lvl="1"/>
            <a:r>
              <a:rPr lang="en-CA" dirty="0"/>
              <a:t>Currently only PL/SQL APIs</a:t>
            </a:r>
          </a:p>
          <a:p>
            <a:pPr lvl="2"/>
            <a:r>
              <a:rPr lang="en-CA" dirty="0"/>
              <a:t>User interface coming</a:t>
            </a:r>
          </a:p>
          <a:p>
            <a:pPr lvl="2"/>
            <a:r>
              <a:rPr lang="en-CA" dirty="0"/>
              <a:t>I will share a “rough” UI APP</a:t>
            </a:r>
          </a:p>
          <a:p>
            <a:pPr lvl="2"/>
            <a:endParaRPr lang="en-CA" noProof="0" dirty="0"/>
          </a:p>
          <a:p>
            <a:endParaRPr lang="en-CA" noProof="0" dirty="0"/>
          </a:p>
        </p:txBody>
      </p:sp>
    </p:spTree>
    <p:extLst>
      <p:ext uri="{BB962C8B-B14F-4D97-AF65-F5344CB8AC3E}">
        <p14:creationId xmlns:p14="http://schemas.microsoft.com/office/powerpoint/2010/main" val="18301206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What’s with the Preview?</a:t>
            </a:r>
            <a:endParaRPr lang="en-CA" noProof="0" dirty="0"/>
          </a:p>
        </p:txBody>
      </p:sp>
      <p:sp>
        <p:nvSpPr>
          <p:cNvPr id="3" name="Espace réservé du contenu 2"/>
          <p:cNvSpPr>
            <a:spLocks noGrp="1"/>
          </p:cNvSpPr>
          <p:nvPr>
            <p:ph idx="1"/>
          </p:nvPr>
        </p:nvSpPr>
        <p:spPr>
          <a:xfrm>
            <a:off x="2292265" y="1683465"/>
            <a:ext cx="9061537" cy="4203768"/>
          </a:xfrm>
        </p:spPr>
        <p:txBody>
          <a:bodyPr>
            <a:normAutofit/>
          </a:bodyPr>
          <a:lstStyle/>
          <a:p>
            <a:r>
              <a:rPr lang="en-CA" noProof="0" dirty="0"/>
              <a:t>APEX Data Generation Preview in 21.1</a:t>
            </a:r>
          </a:p>
          <a:p>
            <a:pPr lvl="1"/>
            <a:r>
              <a:rPr lang="en-CA" noProof="0" dirty="0"/>
              <a:t>Not Documented</a:t>
            </a:r>
          </a:p>
          <a:p>
            <a:pPr lvl="1"/>
            <a:r>
              <a:rPr lang="en-CA" noProof="0" dirty="0"/>
              <a:t>Not Supported</a:t>
            </a:r>
          </a:p>
          <a:p>
            <a:pPr lvl="1"/>
            <a:r>
              <a:rPr lang="en-CA" dirty="0"/>
              <a:t>Definitely usable</a:t>
            </a:r>
          </a:p>
          <a:p>
            <a:pPr lvl="1"/>
            <a:r>
              <a:rPr lang="en-CA" dirty="0"/>
              <a:t>… but </a:t>
            </a:r>
            <a:r>
              <a:rPr lang="en-CA" dirty="0" err="1"/>
              <a:t>kinda</a:t>
            </a:r>
            <a:r>
              <a:rPr lang="en-CA" dirty="0"/>
              <a:t> slow on </a:t>
            </a:r>
            <a:r>
              <a:rPr lang="en-CA" dirty="0" err="1"/>
              <a:t>apex.oracle.com</a:t>
            </a:r>
            <a:endParaRPr lang="en-CA" dirty="0"/>
          </a:p>
          <a:p>
            <a:pPr lvl="1"/>
            <a:r>
              <a:rPr lang="en-CA" noProof="0" dirty="0" err="1"/>
              <a:t>Sho</a:t>
            </a:r>
            <a:r>
              <a:rPr lang="en-CA" dirty="0" err="1"/>
              <a:t>uld</a:t>
            </a:r>
            <a:r>
              <a:rPr lang="en-CA" dirty="0"/>
              <a:t> be fully available soon!</a:t>
            </a:r>
          </a:p>
          <a:p>
            <a:pPr lvl="1"/>
            <a:r>
              <a:rPr lang="en-CA" dirty="0"/>
              <a:t>Already used to generate data in some samples</a:t>
            </a:r>
          </a:p>
          <a:p>
            <a:r>
              <a:rPr lang="en-CA" noProof="0" dirty="0"/>
              <a:t>APEX Data Generation 21.2?</a:t>
            </a:r>
          </a:p>
          <a:p>
            <a:pPr lvl="1"/>
            <a:r>
              <a:rPr lang="en-CA" dirty="0"/>
              <a:t>Hopefully fully supported!</a:t>
            </a:r>
          </a:p>
          <a:p>
            <a:endParaRPr lang="en-CA" noProof="0" dirty="0"/>
          </a:p>
          <a:p>
            <a:endParaRPr lang="en-CA" noProof="0" dirty="0"/>
          </a:p>
        </p:txBody>
      </p:sp>
    </p:spTree>
    <p:extLst>
      <p:ext uri="{BB962C8B-B14F-4D97-AF65-F5344CB8AC3E}">
        <p14:creationId xmlns:p14="http://schemas.microsoft.com/office/powerpoint/2010/main" val="9396084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What is required to use APEX_DG?</a:t>
            </a:r>
            <a:endParaRPr lang="en-CA" noProof="0" dirty="0"/>
          </a:p>
        </p:txBody>
      </p:sp>
      <p:sp>
        <p:nvSpPr>
          <p:cNvPr id="3" name="Espace réservé du contenu 2"/>
          <p:cNvSpPr>
            <a:spLocks noGrp="1"/>
          </p:cNvSpPr>
          <p:nvPr>
            <p:ph idx="1"/>
          </p:nvPr>
        </p:nvSpPr>
        <p:spPr>
          <a:xfrm>
            <a:off x="478395" y="2125525"/>
            <a:ext cx="10875407" cy="3761707"/>
          </a:xfrm>
        </p:spPr>
        <p:txBody>
          <a:bodyPr>
            <a:normAutofit/>
          </a:bodyPr>
          <a:lstStyle/>
          <a:p>
            <a:pPr lvl="1"/>
            <a:r>
              <a:rPr lang="en-CA" noProof="0" dirty="0"/>
              <a:t>Oracle Database version 11g R2 or higher</a:t>
            </a:r>
          </a:p>
          <a:p>
            <a:pPr lvl="1"/>
            <a:r>
              <a:rPr lang="en-CA" dirty="0"/>
              <a:t>APEX 21.1 or higher</a:t>
            </a:r>
            <a:endParaRPr lang="en-CA" noProof="0" dirty="0"/>
          </a:p>
          <a:p>
            <a:pPr lvl="1"/>
            <a:r>
              <a:rPr lang="en-CA" dirty="0"/>
              <a:t>An APEX workspace</a:t>
            </a:r>
          </a:p>
          <a:p>
            <a:pPr lvl="1"/>
            <a:r>
              <a:rPr lang="en-CA" dirty="0"/>
              <a:t>The APEX </a:t>
            </a:r>
            <a:r>
              <a:rPr lang="en-CA" dirty="0" err="1"/>
              <a:t>security_group_id</a:t>
            </a:r>
            <a:r>
              <a:rPr lang="en-CA" dirty="0"/>
              <a:t> must be set*</a:t>
            </a:r>
          </a:p>
          <a:p>
            <a:pPr lvl="1"/>
            <a:endParaRPr lang="en-CA" dirty="0"/>
          </a:p>
          <a:p>
            <a:pPr lvl="1"/>
            <a:r>
              <a:rPr lang="en-CA" dirty="0"/>
              <a:t>Can be used in PL/SQL or within an APEX Application</a:t>
            </a:r>
          </a:p>
          <a:p>
            <a:endParaRPr lang="en-CA" noProof="0" dirty="0"/>
          </a:p>
          <a:p>
            <a:r>
              <a:rPr lang="en-CA" sz="1200" noProof="0" dirty="0"/>
              <a:t>*One feature requires an APEX Application Context</a:t>
            </a:r>
          </a:p>
        </p:txBody>
      </p:sp>
    </p:spTree>
    <p:extLst>
      <p:ext uri="{BB962C8B-B14F-4D97-AF65-F5344CB8AC3E}">
        <p14:creationId xmlns:p14="http://schemas.microsoft.com/office/powerpoint/2010/main" val="2029365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CA" dirty="0"/>
              <a:t>Two (Almost Stable) APIs</a:t>
            </a:r>
            <a:endParaRPr lang="en-CA" noProof="0" dirty="0"/>
          </a:p>
        </p:txBody>
      </p:sp>
      <p:sp>
        <p:nvSpPr>
          <p:cNvPr id="3" name="Espace réservé du contenu 2"/>
          <p:cNvSpPr>
            <a:spLocks noGrp="1"/>
          </p:cNvSpPr>
          <p:nvPr>
            <p:ph idx="1"/>
          </p:nvPr>
        </p:nvSpPr>
        <p:spPr>
          <a:xfrm>
            <a:off x="1380683" y="2058914"/>
            <a:ext cx="9973119" cy="3828319"/>
          </a:xfrm>
        </p:spPr>
        <p:txBody>
          <a:bodyPr>
            <a:normAutofit fontScale="92500" lnSpcReduction="10000"/>
          </a:bodyPr>
          <a:lstStyle/>
          <a:p>
            <a:r>
              <a:rPr lang="en-CA" noProof="0" dirty="0" err="1"/>
              <a:t>apex_dg_data_gen</a:t>
            </a:r>
            <a:endParaRPr lang="en-CA" noProof="0" dirty="0"/>
          </a:p>
          <a:p>
            <a:pPr lvl="1"/>
            <a:r>
              <a:rPr lang="en-CA" noProof="0" dirty="0"/>
              <a:t>Defines the definition of the data you to generate</a:t>
            </a:r>
          </a:p>
          <a:p>
            <a:pPr lvl="2"/>
            <a:r>
              <a:rPr lang="en-CA" noProof="0" dirty="0"/>
              <a:t>This definition is referred to as a blueprint</a:t>
            </a:r>
          </a:p>
          <a:p>
            <a:pPr lvl="1"/>
            <a:r>
              <a:rPr lang="en-CA" noProof="0" dirty="0"/>
              <a:t>Allows export/import of blueprints (the definition)</a:t>
            </a:r>
            <a:endParaRPr lang="en-CA" dirty="0"/>
          </a:p>
          <a:p>
            <a:r>
              <a:rPr lang="en-CA" dirty="0" err="1"/>
              <a:t>apex_dg_output</a:t>
            </a:r>
            <a:endParaRPr lang="en-CA" dirty="0"/>
          </a:p>
          <a:p>
            <a:pPr lvl="1"/>
            <a:r>
              <a:rPr lang="en-CA" dirty="0"/>
              <a:t>Runs a blueprint to generate the sample data</a:t>
            </a:r>
          </a:p>
          <a:p>
            <a:pPr lvl="1"/>
            <a:r>
              <a:rPr lang="en-CA" dirty="0"/>
              <a:t>Allows you to specify the output type</a:t>
            </a:r>
          </a:p>
          <a:p>
            <a:pPr lvl="2"/>
            <a:r>
              <a:rPr lang="en-CA" dirty="0"/>
              <a:t>CSV</a:t>
            </a:r>
          </a:p>
          <a:p>
            <a:pPr lvl="2"/>
            <a:r>
              <a:rPr lang="en-CA" dirty="0"/>
              <a:t>JSON</a:t>
            </a:r>
          </a:p>
          <a:p>
            <a:pPr lvl="2"/>
            <a:r>
              <a:rPr lang="en-CA" dirty="0"/>
              <a:t>Generate individual insert statements</a:t>
            </a:r>
          </a:p>
          <a:p>
            <a:pPr lvl="2"/>
            <a:r>
              <a:rPr lang="en-CA" dirty="0"/>
              <a:t>Direct insert into a table (FAST or SLOW)</a:t>
            </a:r>
          </a:p>
          <a:p>
            <a:pPr lvl="1"/>
            <a:endParaRPr lang="en-CA" noProof="0" dirty="0"/>
          </a:p>
          <a:p>
            <a:endParaRPr lang="en-CA" noProof="0" dirty="0"/>
          </a:p>
        </p:txBody>
      </p:sp>
    </p:spTree>
    <p:extLst>
      <p:ext uri="{BB962C8B-B14F-4D97-AF65-F5344CB8AC3E}">
        <p14:creationId xmlns:p14="http://schemas.microsoft.com/office/powerpoint/2010/main" val="1995146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03844-7FA8-1046-B748-4C52A5135AA5}"/>
              </a:ext>
            </a:extLst>
          </p:cNvPr>
          <p:cNvSpPr>
            <a:spLocks noGrp="1"/>
          </p:cNvSpPr>
          <p:nvPr>
            <p:ph type="title"/>
          </p:nvPr>
        </p:nvSpPr>
        <p:spPr/>
        <p:txBody>
          <a:bodyPr/>
          <a:lstStyle/>
          <a:p>
            <a:r>
              <a:rPr lang="en-US" dirty="0"/>
              <a:t>Viewing the package spec</a:t>
            </a:r>
          </a:p>
        </p:txBody>
      </p:sp>
      <p:sp>
        <p:nvSpPr>
          <p:cNvPr id="3" name="Content Placeholder 2">
            <a:extLst>
              <a:ext uri="{FF2B5EF4-FFF2-40B4-BE49-F238E27FC236}">
                <a16:creationId xmlns:a16="http://schemas.microsoft.com/office/drawing/2014/main" id="{BBD8E7E1-E4D4-F641-878F-7B8B0C5034DD}"/>
              </a:ext>
            </a:extLst>
          </p:cNvPr>
          <p:cNvSpPr>
            <a:spLocks noGrp="1"/>
          </p:cNvSpPr>
          <p:nvPr>
            <p:ph idx="1"/>
          </p:nvPr>
        </p:nvSpPr>
        <p:spPr/>
        <p:txBody>
          <a:bodyPr>
            <a:normAutofit fontScale="47500" lnSpcReduction="20000"/>
          </a:bodyPr>
          <a:lstStyle/>
          <a:p>
            <a:r>
              <a:rPr lang="en-US" dirty="0"/>
              <a:t>select text</a:t>
            </a:r>
          </a:p>
          <a:p>
            <a:r>
              <a:rPr lang="en-US" dirty="0"/>
              <a:t>  from </a:t>
            </a:r>
            <a:r>
              <a:rPr lang="en-US" dirty="0" err="1"/>
              <a:t>all_source</a:t>
            </a:r>
            <a:endParaRPr lang="en-US" dirty="0"/>
          </a:p>
          <a:p>
            <a:r>
              <a:rPr lang="en-US" dirty="0"/>
              <a:t>  where name = 'WWV_DG_DATA_GEN_API'</a:t>
            </a:r>
          </a:p>
          <a:p>
            <a:r>
              <a:rPr lang="en-US" dirty="0"/>
              <a:t>    and type = 'PACKAGE'</a:t>
            </a:r>
          </a:p>
          <a:p>
            <a:r>
              <a:rPr lang="en-US" dirty="0"/>
              <a:t>  order by line</a:t>
            </a:r>
          </a:p>
          <a:p>
            <a:r>
              <a:rPr lang="en-US" dirty="0"/>
              <a:t>  ;</a:t>
            </a:r>
          </a:p>
          <a:p>
            <a:r>
              <a:rPr lang="en-US" dirty="0"/>
              <a:t>  </a:t>
            </a:r>
          </a:p>
          <a:p>
            <a:r>
              <a:rPr lang="en-US" dirty="0"/>
              <a:t>select text</a:t>
            </a:r>
          </a:p>
          <a:p>
            <a:r>
              <a:rPr lang="en-US" dirty="0"/>
              <a:t>  from </a:t>
            </a:r>
            <a:r>
              <a:rPr lang="en-US" dirty="0" err="1"/>
              <a:t>all_source</a:t>
            </a:r>
            <a:endParaRPr lang="en-US" dirty="0"/>
          </a:p>
          <a:p>
            <a:r>
              <a:rPr lang="en-US" dirty="0"/>
              <a:t>  where name = 'WWV_DG_OUTPUT_API'</a:t>
            </a:r>
          </a:p>
          <a:p>
            <a:r>
              <a:rPr lang="en-US" dirty="0"/>
              <a:t>    and type = 'PACKAGE'</a:t>
            </a:r>
          </a:p>
          <a:p>
            <a:r>
              <a:rPr lang="en-US" dirty="0"/>
              <a:t>  order by line</a:t>
            </a:r>
          </a:p>
          <a:p>
            <a:r>
              <a:rPr lang="en-US" dirty="0"/>
              <a:t>  ; </a:t>
            </a:r>
          </a:p>
        </p:txBody>
      </p:sp>
    </p:spTree>
    <p:extLst>
      <p:ext uri="{BB962C8B-B14F-4D97-AF65-F5344CB8AC3E}">
        <p14:creationId xmlns:p14="http://schemas.microsoft.com/office/powerpoint/2010/main" val="1316511398"/>
      </p:ext>
    </p:extLst>
  </p:cSld>
  <p:clrMapOvr>
    <a:masterClrMapping/>
  </p:clrMapOvr>
</p:sld>
</file>

<file path=ppt/theme/theme1.xml><?xml version="1.0" encoding="utf-8"?>
<a:theme xmlns:a="http://schemas.openxmlformats.org/drawingml/2006/main" name="OfficeTheme_Insum">
  <a:themeElements>
    <a:clrScheme name="Personnalisée 12">
      <a:dk1>
        <a:srgbClr val="505152"/>
      </a:dk1>
      <a:lt1>
        <a:srgbClr val="FFFFFF"/>
      </a:lt1>
      <a:dk2>
        <a:srgbClr val="000000"/>
      </a:dk2>
      <a:lt2>
        <a:srgbClr val="E7E6E6"/>
      </a:lt2>
      <a:accent1>
        <a:srgbClr val="94C11D"/>
      </a:accent1>
      <a:accent2>
        <a:srgbClr val="E94F35"/>
      </a:accent2>
      <a:accent3>
        <a:srgbClr val="2CAFE5"/>
      </a:accent3>
      <a:accent4>
        <a:srgbClr val="8F9394"/>
      </a:accent4>
      <a:accent5>
        <a:srgbClr val="505152"/>
      </a:accent5>
      <a:accent6>
        <a:srgbClr val="70AD47"/>
      </a:accent6>
      <a:hlink>
        <a:srgbClr val="94C11D"/>
      </a:hlink>
      <a:folHlink>
        <a:srgbClr val="2CAFE5"/>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16E051B7B377E4AA1E7809981893A25" ma:contentTypeVersion="17" ma:contentTypeDescription="Create a new document." ma:contentTypeScope="" ma:versionID="66def299fcaee4e7313b82073855559e">
  <xsd:schema xmlns:xsd="http://www.w3.org/2001/XMLSchema" xmlns:xs="http://www.w3.org/2001/XMLSchema" xmlns:p="http://schemas.microsoft.com/office/2006/metadata/properties" xmlns:ns1="http://schemas.microsoft.com/sharepoint/v3" xmlns:ns2="05821914-d72e-4107-bf07-b71bdf53c216" xmlns:ns3="3e264c9b-5182-4a4c-a885-f3efe0e50a94" targetNamespace="http://schemas.microsoft.com/office/2006/metadata/properties" ma:root="true" ma:fieldsID="eb25e27477ca291515ee9aa816346e93" ns1:_="" ns2:_="" ns3:_="">
    <xsd:import namespace="http://schemas.microsoft.com/sharepoint/v3"/>
    <xsd:import namespace="05821914-d72e-4107-bf07-b71bdf53c216"/>
    <xsd:import namespace="3e264c9b-5182-4a4c-a885-f3efe0e50a94"/>
    <xsd:element name="properties">
      <xsd:complexType>
        <xsd:sequence>
          <xsd:element name="documentManagement">
            <xsd:complexType>
              <xsd:all>
                <xsd:element ref="ns1:_dlc_Exempt" minOccurs="0"/>
                <xsd:element ref="ns2:DLCPolicyLabelValue" minOccurs="0"/>
                <xsd:element ref="ns2:DLCPolicyLabelClientValue" minOccurs="0"/>
                <xsd:element ref="ns2:DLCPolicyLabelLock"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empt" ma:index="8" nillable="true" ma:displayName="Exempt from Policy" ma:hidden="true" ma:internalName="_dlc_Exempt"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5821914-d72e-4107-bf07-b71bdf53c216" elementFormDefault="qualified">
    <xsd:import namespace="http://schemas.microsoft.com/office/2006/documentManagement/types"/>
    <xsd:import namespace="http://schemas.microsoft.com/office/infopath/2007/PartnerControls"/>
    <xsd:element name="DLCPolicyLabelValue" ma:index="9"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10"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11"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Metadata" ma:index="12" nillable="true" ma:displayName="MediaServiceMetadata" ma:hidden="true" ma:internalName="MediaServiceMetadata" ma:readOnly="true">
      <xsd:simpleType>
        <xsd:restriction base="dms:Note"/>
      </xsd:simpleType>
    </xsd:element>
    <xsd:element name="MediaServiceFastMetadata" ma:index="13" nillable="true" ma:displayName="MediaServiceFastMetadata" ma:hidden="true" ma:internalName="MediaServiceFastMetadata" ma:readOnly="true">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e264c9b-5182-4a4c-a885-f3efe0e50a94" elementFormDefault="qualified">
    <xsd:import namespace="http://schemas.microsoft.com/office/2006/documentManagement/types"/>
    <xsd:import namespace="http://schemas.microsoft.com/office/infopath/2007/PartnerControls"/>
    <xsd:element name="SharedWithUsers" ma:index="2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LCPolicyLabelLock xmlns="05821914-d72e-4107-bf07-b71bdf53c216" xsi:nil="true"/>
    <DLCPolicyLabelClientValue xmlns="05821914-d72e-4107-bf07-b71bdf53c216" xsi:nil="true"/>
    <DLCPolicyLabelValue xmlns="05821914-d72e-4107-bf07-b71bdf53c216">3.0</DLCPolicyLabelValue>
  </documentManagement>
</p:properties>
</file>

<file path=customXml/item3.xml><?xml version="1.0" encoding="utf-8"?>
<?mso-contentType ?>
<p:Policy xmlns:p="office.server.policy" id="" local="true">
  <p:Name>Document</p:Name>
  <p:Description/>
  <p:Statement/>
  <p:PolicyItems>
    <p:PolicyItem featureId="Microsoft.Office.RecordsManagement.PolicyFeatures.PolicyLabel" staticId="0x010100416E051B7B377E4AA1E7809981893A25|801092262" UniqueId="28cdccc1-0884-4c14-b525-661dfc77badb">
      <p:Name>Labels</p:Name>
      <p:Description>Generates labels that can be inserted in Microsoft Office documents to ensure that document properties or other important information are included when documents are printed. Labels can also be used to search for documents.</p:Description>
      <p:CustomData>
        <label>
          <segment type="metadata">_UIVersionString</segment>
        </label>
      </p:CustomData>
    </p:PolicyItem>
  </p:PolicyItems>
</p:Policy>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EEDE63D-BDCA-4CDD-BC4E-E16BF31DC9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5821914-d72e-4107-bf07-b71bdf53c216"/>
    <ds:schemaRef ds:uri="3e264c9b-5182-4a4c-a885-f3efe0e50a9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F20D15-0BCF-4938-94A6-A8216F35E82B}">
  <ds:schemaRefs>
    <ds:schemaRef ds:uri="05821914-d72e-4107-bf07-b71bdf53c2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20A8DF8-C2F7-46C1-BCB1-72FC04D2AF34}">
  <ds:schemaRefs>
    <ds:schemaRef ds:uri="office.server.policy"/>
  </ds:schemaRefs>
</ds:datastoreItem>
</file>

<file path=customXml/itemProps4.xml><?xml version="1.0" encoding="utf-8"?>
<ds:datastoreItem xmlns:ds="http://schemas.openxmlformats.org/officeDocument/2006/customXml" ds:itemID="{04399A3A-DD37-4C0C-BAC1-AC776B4E0AB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7005</TotalTime>
  <Words>788</Words>
  <Application>Microsoft Macintosh PowerPoint</Application>
  <PresentationFormat>Widescreen</PresentationFormat>
  <Paragraphs>165</Paragraphs>
  <Slides>17</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Wingdings</vt:lpstr>
      <vt:lpstr>OfficeTheme_Insum</vt:lpstr>
      <vt:lpstr>PowerPoint Presentation</vt:lpstr>
      <vt:lpstr>APEX Data Generator Preview</vt:lpstr>
      <vt:lpstr>Safe Harbor</vt:lpstr>
      <vt:lpstr>Overview</vt:lpstr>
      <vt:lpstr>APEX Data Generation (APEX_DG) Preview</vt:lpstr>
      <vt:lpstr>What’s with the Preview?</vt:lpstr>
      <vt:lpstr>What is required to use APEX_DG?</vt:lpstr>
      <vt:lpstr>Two (Almost Stable) APIs</vt:lpstr>
      <vt:lpstr>Viewing the package spec</vt:lpstr>
      <vt:lpstr>apex_dg_data_gen</vt:lpstr>
      <vt:lpstr>apex_dg_data_gen</vt:lpstr>
      <vt:lpstr>apex_dg_output</vt:lpstr>
      <vt:lpstr>APEX_DG views</vt:lpstr>
      <vt:lpstr>Demo Demo Demo</vt:lpstr>
      <vt:lpstr>Sample Application</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Karine Landry</dc:creator>
  <cp:lastModifiedBy>Anton Nielsen</cp:lastModifiedBy>
  <cp:revision>23</cp:revision>
  <dcterms:created xsi:type="dcterms:W3CDTF">2018-04-11T19:26:58Z</dcterms:created>
  <dcterms:modified xsi:type="dcterms:W3CDTF">2021-06-30T12:30:48Z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axKeyword">
    <vt:lpwstr/>
  </property>
  <property fmtid="{D5CDD505-2E9C-101B-9397-08002B2CF9AE}" pid="3" name="ContentTypeId">
    <vt:lpwstr>0x010100416E051B7B377E4AA1E7809981893A25</vt:lpwstr>
  </property>
</Properties>
</file>